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02" r:id="rId3"/>
    <p:sldId id="300" r:id="rId4"/>
    <p:sldId id="301" r:id="rId5"/>
    <p:sldId id="303" r:id="rId6"/>
    <p:sldId id="304" r:id="rId7"/>
    <p:sldId id="261" r:id="rId8"/>
    <p:sldId id="263" r:id="rId9"/>
    <p:sldId id="265" r:id="rId10"/>
    <p:sldId id="267" r:id="rId11"/>
    <p:sldId id="269" r:id="rId12"/>
    <p:sldId id="271" r:id="rId13"/>
    <p:sldId id="273" r:id="rId14"/>
    <p:sldId id="275" r:id="rId15"/>
    <p:sldId id="277" r:id="rId16"/>
    <p:sldId id="291" r:id="rId17"/>
    <p:sldId id="278" r:id="rId18"/>
    <p:sldId id="292" r:id="rId19"/>
    <p:sldId id="293" r:id="rId20"/>
    <p:sldId id="294" r:id="rId21"/>
    <p:sldId id="297" r:id="rId22"/>
    <p:sldId id="298" r:id="rId23"/>
    <p:sldId id="299" r:id="rId24"/>
    <p:sldId id="296" r:id="rId25"/>
    <p:sldId id="295" r:id="rId2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6260F5-BED1-4784-9594-59A9333322D6}" type="datetimeFigureOut">
              <a:rPr kumimoji="1" lang="ja-JP" altLang="en-US" smtClean="0"/>
              <a:t>2023/3/8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15A906-5170-4F03-B98C-10394FA3E385}" type="slidenum">
              <a:rPr kumimoji="1" lang="ja-JP" altLang="en-US" smtClean="0"/>
              <a:t>‹#›</a:t>
            </a:fld>
            <a:endParaRPr kumimoji="1" lang="ja-JP" altLang="en-US"/>
          </a:p>
        </p:txBody>
      </p:sp>
    </p:spTree>
    <p:extLst>
      <p:ext uri="{BB962C8B-B14F-4D97-AF65-F5344CB8AC3E}">
        <p14:creationId xmlns:p14="http://schemas.microsoft.com/office/powerpoint/2010/main" val="34335744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BB82E1F4-C811-4325-8F6F-62A57C1255A0}" type="slidenum">
              <a:rPr kumimoji="1" lang="ja-JP" altLang="en-US" smtClean="0"/>
              <a:t>8</a:t>
            </a:fld>
            <a:endParaRPr kumimoji="1" lang="ja-JP" altLang="en-US"/>
          </a:p>
        </p:txBody>
      </p:sp>
    </p:spTree>
    <p:extLst>
      <p:ext uri="{BB962C8B-B14F-4D97-AF65-F5344CB8AC3E}">
        <p14:creationId xmlns:p14="http://schemas.microsoft.com/office/powerpoint/2010/main" val="1107843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7E03ED2-011D-405F-89CF-54AB72D3CF72}" type="datetimeFigureOut">
              <a:rPr kumimoji="1" lang="ja-JP" altLang="en-US" smtClean="0"/>
              <a:t>2023/3/8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4ABBD82-1012-4818-A9E2-9A3232176D28}" type="slidenum">
              <a:rPr kumimoji="1" lang="ja-JP" altLang="en-US" smtClean="0"/>
              <a:t>‹#›</a:t>
            </a:fld>
            <a:endParaRPr kumimoji="1" lang="ja-JP" altLang="en-US"/>
          </a:p>
        </p:txBody>
      </p:sp>
    </p:spTree>
    <p:extLst>
      <p:ext uri="{BB962C8B-B14F-4D97-AF65-F5344CB8AC3E}">
        <p14:creationId xmlns:p14="http://schemas.microsoft.com/office/powerpoint/2010/main" val="3212759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7E03ED2-011D-405F-89CF-54AB72D3CF72}" type="datetimeFigureOut">
              <a:rPr kumimoji="1" lang="ja-JP" altLang="en-US" smtClean="0"/>
              <a:t>2023/3/8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4ABBD82-1012-4818-A9E2-9A3232176D28}" type="slidenum">
              <a:rPr kumimoji="1" lang="ja-JP" altLang="en-US" smtClean="0"/>
              <a:t>‹#›</a:t>
            </a:fld>
            <a:endParaRPr kumimoji="1" lang="ja-JP" altLang="en-US"/>
          </a:p>
        </p:txBody>
      </p:sp>
    </p:spTree>
    <p:extLst>
      <p:ext uri="{BB962C8B-B14F-4D97-AF65-F5344CB8AC3E}">
        <p14:creationId xmlns:p14="http://schemas.microsoft.com/office/powerpoint/2010/main" val="2514303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7E03ED2-011D-405F-89CF-54AB72D3CF72}" type="datetimeFigureOut">
              <a:rPr kumimoji="1" lang="ja-JP" altLang="en-US" smtClean="0"/>
              <a:t>2023/3/8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4ABBD82-1012-4818-A9E2-9A3232176D28}" type="slidenum">
              <a:rPr kumimoji="1" lang="ja-JP" altLang="en-US" smtClean="0"/>
              <a:t>‹#›</a:t>
            </a:fld>
            <a:endParaRPr kumimoji="1" lang="ja-JP" altLang="en-US"/>
          </a:p>
        </p:txBody>
      </p:sp>
    </p:spTree>
    <p:extLst>
      <p:ext uri="{BB962C8B-B14F-4D97-AF65-F5344CB8AC3E}">
        <p14:creationId xmlns:p14="http://schemas.microsoft.com/office/powerpoint/2010/main" val="1638661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7E03ED2-011D-405F-89CF-54AB72D3CF72}" type="datetimeFigureOut">
              <a:rPr kumimoji="1" lang="ja-JP" altLang="en-US" smtClean="0"/>
              <a:t>2023/3/8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4ABBD82-1012-4818-A9E2-9A3232176D28}" type="slidenum">
              <a:rPr kumimoji="1" lang="ja-JP" altLang="en-US" smtClean="0"/>
              <a:t>‹#›</a:t>
            </a:fld>
            <a:endParaRPr kumimoji="1" lang="ja-JP" altLang="en-US"/>
          </a:p>
        </p:txBody>
      </p:sp>
    </p:spTree>
    <p:extLst>
      <p:ext uri="{BB962C8B-B14F-4D97-AF65-F5344CB8AC3E}">
        <p14:creationId xmlns:p14="http://schemas.microsoft.com/office/powerpoint/2010/main" val="1670383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7E03ED2-011D-405F-89CF-54AB72D3CF72}" type="datetimeFigureOut">
              <a:rPr kumimoji="1" lang="ja-JP" altLang="en-US" smtClean="0"/>
              <a:t>2023/3/8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4ABBD82-1012-4818-A9E2-9A3232176D28}" type="slidenum">
              <a:rPr kumimoji="1" lang="ja-JP" altLang="en-US" smtClean="0"/>
              <a:t>‹#›</a:t>
            </a:fld>
            <a:endParaRPr kumimoji="1" lang="ja-JP" altLang="en-US"/>
          </a:p>
        </p:txBody>
      </p:sp>
    </p:spTree>
    <p:extLst>
      <p:ext uri="{BB962C8B-B14F-4D97-AF65-F5344CB8AC3E}">
        <p14:creationId xmlns:p14="http://schemas.microsoft.com/office/powerpoint/2010/main" val="4172478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7E03ED2-011D-405F-89CF-54AB72D3CF72}" type="datetimeFigureOut">
              <a:rPr kumimoji="1" lang="ja-JP" altLang="en-US" smtClean="0"/>
              <a:t>2023/3/8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4ABBD82-1012-4818-A9E2-9A3232176D28}" type="slidenum">
              <a:rPr kumimoji="1" lang="ja-JP" altLang="en-US" smtClean="0"/>
              <a:t>‹#›</a:t>
            </a:fld>
            <a:endParaRPr kumimoji="1" lang="ja-JP" altLang="en-US"/>
          </a:p>
        </p:txBody>
      </p:sp>
    </p:spTree>
    <p:extLst>
      <p:ext uri="{BB962C8B-B14F-4D97-AF65-F5344CB8AC3E}">
        <p14:creationId xmlns:p14="http://schemas.microsoft.com/office/powerpoint/2010/main" val="513186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7E03ED2-011D-405F-89CF-54AB72D3CF72}" type="datetimeFigureOut">
              <a:rPr kumimoji="1" lang="ja-JP" altLang="en-US" smtClean="0"/>
              <a:t>2023/3/8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4ABBD82-1012-4818-A9E2-9A3232176D28}" type="slidenum">
              <a:rPr kumimoji="1" lang="ja-JP" altLang="en-US" smtClean="0"/>
              <a:t>‹#›</a:t>
            </a:fld>
            <a:endParaRPr kumimoji="1" lang="ja-JP" altLang="en-US"/>
          </a:p>
        </p:txBody>
      </p:sp>
    </p:spTree>
    <p:extLst>
      <p:ext uri="{BB962C8B-B14F-4D97-AF65-F5344CB8AC3E}">
        <p14:creationId xmlns:p14="http://schemas.microsoft.com/office/powerpoint/2010/main" val="1399452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7E03ED2-011D-405F-89CF-54AB72D3CF72}" type="datetimeFigureOut">
              <a:rPr kumimoji="1" lang="ja-JP" altLang="en-US" smtClean="0"/>
              <a:t>2023/3/8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4ABBD82-1012-4818-A9E2-9A3232176D28}" type="slidenum">
              <a:rPr kumimoji="1" lang="ja-JP" altLang="en-US" smtClean="0"/>
              <a:t>‹#›</a:t>
            </a:fld>
            <a:endParaRPr kumimoji="1" lang="ja-JP" altLang="en-US"/>
          </a:p>
        </p:txBody>
      </p:sp>
    </p:spTree>
    <p:extLst>
      <p:ext uri="{BB962C8B-B14F-4D97-AF65-F5344CB8AC3E}">
        <p14:creationId xmlns:p14="http://schemas.microsoft.com/office/powerpoint/2010/main" val="8228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7E03ED2-011D-405F-89CF-54AB72D3CF72}" type="datetimeFigureOut">
              <a:rPr kumimoji="1" lang="ja-JP" altLang="en-US" smtClean="0"/>
              <a:t>2023/3/8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4ABBD82-1012-4818-A9E2-9A3232176D28}" type="slidenum">
              <a:rPr kumimoji="1" lang="ja-JP" altLang="en-US" smtClean="0"/>
              <a:t>‹#›</a:t>
            </a:fld>
            <a:endParaRPr kumimoji="1" lang="ja-JP" altLang="en-US"/>
          </a:p>
        </p:txBody>
      </p:sp>
    </p:spTree>
    <p:extLst>
      <p:ext uri="{BB962C8B-B14F-4D97-AF65-F5344CB8AC3E}">
        <p14:creationId xmlns:p14="http://schemas.microsoft.com/office/powerpoint/2010/main" val="459712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7E03ED2-011D-405F-89CF-54AB72D3CF72}" type="datetimeFigureOut">
              <a:rPr kumimoji="1" lang="ja-JP" altLang="en-US" smtClean="0"/>
              <a:t>2023/3/8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4ABBD82-1012-4818-A9E2-9A3232176D28}" type="slidenum">
              <a:rPr kumimoji="1" lang="ja-JP" altLang="en-US" smtClean="0"/>
              <a:t>‹#›</a:t>
            </a:fld>
            <a:endParaRPr kumimoji="1" lang="ja-JP" altLang="en-US"/>
          </a:p>
        </p:txBody>
      </p:sp>
    </p:spTree>
    <p:extLst>
      <p:ext uri="{BB962C8B-B14F-4D97-AF65-F5344CB8AC3E}">
        <p14:creationId xmlns:p14="http://schemas.microsoft.com/office/powerpoint/2010/main" val="670854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7E03ED2-011D-405F-89CF-54AB72D3CF72}" type="datetimeFigureOut">
              <a:rPr kumimoji="1" lang="ja-JP" altLang="en-US" smtClean="0"/>
              <a:t>2023/3/8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4ABBD82-1012-4818-A9E2-9A3232176D28}" type="slidenum">
              <a:rPr kumimoji="1" lang="ja-JP" altLang="en-US" smtClean="0"/>
              <a:t>‹#›</a:t>
            </a:fld>
            <a:endParaRPr kumimoji="1" lang="ja-JP" altLang="en-US"/>
          </a:p>
        </p:txBody>
      </p:sp>
    </p:spTree>
    <p:extLst>
      <p:ext uri="{BB962C8B-B14F-4D97-AF65-F5344CB8AC3E}">
        <p14:creationId xmlns:p14="http://schemas.microsoft.com/office/powerpoint/2010/main" val="1699708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E03ED2-011D-405F-89CF-54AB72D3CF72}" type="datetimeFigureOut">
              <a:rPr kumimoji="1" lang="ja-JP" altLang="en-US" smtClean="0"/>
              <a:t>2023/3/8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ABBD82-1012-4818-A9E2-9A3232176D28}" type="slidenum">
              <a:rPr kumimoji="1" lang="ja-JP" altLang="en-US" smtClean="0"/>
              <a:t>‹#›</a:t>
            </a:fld>
            <a:endParaRPr kumimoji="1" lang="ja-JP" altLang="en-US"/>
          </a:p>
        </p:txBody>
      </p:sp>
    </p:spTree>
    <p:extLst>
      <p:ext uri="{BB962C8B-B14F-4D97-AF65-F5344CB8AC3E}">
        <p14:creationId xmlns:p14="http://schemas.microsoft.com/office/powerpoint/2010/main" val="1712098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chimao.7777@icloud.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dirty="0" smtClean="0"/>
              <a:t>ＰＴＡ</a:t>
            </a:r>
            <a:r>
              <a:rPr lang="ja-JP" altLang="en-US" dirty="0"/>
              <a:t>とは</a:t>
            </a:r>
            <a:r>
              <a:rPr lang="ja-JP" altLang="en-US" dirty="0" smtClean="0"/>
              <a:t>？～ＰＴＡ会長さんの</a:t>
            </a:r>
            <a:r>
              <a:rPr lang="en-US" altLang="ja-JP" dirty="0" smtClean="0"/>
              <a:t/>
            </a:r>
            <a:br>
              <a:rPr lang="en-US" altLang="ja-JP" dirty="0" smtClean="0"/>
            </a:br>
            <a:r>
              <a:rPr lang="ja-JP" altLang="en-US" dirty="0" smtClean="0"/>
              <a:t>聞きたい事話したい事～</a:t>
            </a:r>
            <a:endParaRPr kumimoji="1" lang="ja-JP" altLang="en-US" dirty="0"/>
          </a:p>
        </p:txBody>
      </p:sp>
      <p:sp>
        <p:nvSpPr>
          <p:cNvPr id="3" name="サブタイトル 2"/>
          <p:cNvSpPr>
            <a:spLocks noGrp="1"/>
          </p:cNvSpPr>
          <p:nvPr>
            <p:ph type="subTitle" idx="1"/>
          </p:nvPr>
        </p:nvSpPr>
        <p:spPr/>
        <p:txBody>
          <a:bodyPr>
            <a:normAutofit/>
          </a:bodyPr>
          <a:lstStyle/>
          <a:p>
            <a:r>
              <a:rPr kumimoji="1" lang="ja-JP" altLang="en-US" dirty="0" smtClean="0"/>
              <a:t>～</a:t>
            </a:r>
            <a:r>
              <a:rPr lang="ja-JP" altLang="en-US" dirty="0" smtClean="0"/>
              <a:t>頑張る皆さんに</a:t>
            </a:r>
            <a:r>
              <a:rPr kumimoji="1" lang="ja-JP" altLang="en-US" dirty="0" smtClean="0"/>
              <a:t>～</a:t>
            </a:r>
            <a:endParaRPr kumimoji="1" lang="en-US" altLang="ja-JP" dirty="0" smtClean="0"/>
          </a:p>
          <a:p>
            <a:r>
              <a:rPr lang="en-US" altLang="ja-JP" dirty="0" smtClean="0"/>
              <a:t>2023/03/04</a:t>
            </a:r>
            <a:r>
              <a:rPr lang="ja-JP" altLang="en-US" dirty="0" smtClean="0"/>
              <a:t>　</a:t>
            </a:r>
            <a:r>
              <a:rPr lang="ja-JP" altLang="en-US" dirty="0"/>
              <a:t>会長研修会</a:t>
            </a:r>
            <a:endParaRPr kumimoji="1" lang="ja-JP" altLang="en-US" dirty="0"/>
          </a:p>
        </p:txBody>
      </p:sp>
    </p:spTree>
    <p:extLst>
      <p:ext uri="{BB962C8B-B14F-4D97-AF65-F5344CB8AC3E}">
        <p14:creationId xmlns:p14="http://schemas.microsoft.com/office/powerpoint/2010/main" val="4237021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9552" y="548680"/>
            <a:ext cx="8496944" cy="830997"/>
          </a:xfrm>
          <a:prstGeom prst="rect">
            <a:avLst/>
          </a:prstGeom>
          <a:noFill/>
        </p:spPr>
        <p:txBody>
          <a:bodyPr wrap="square" rtlCol="0">
            <a:spAutoFit/>
          </a:bodyPr>
          <a:lstStyle/>
          <a:p>
            <a:r>
              <a:rPr kumimoji="1" lang="ja-JP" altLang="en-US" sz="4800" dirty="0"/>
              <a:t>家庭・学校・地域の役割・・</a:t>
            </a:r>
          </a:p>
        </p:txBody>
      </p:sp>
      <p:sp>
        <p:nvSpPr>
          <p:cNvPr id="3" name="テキスト ボックス 2"/>
          <p:cNvSpPr txBox="1"/>
          <p:nvPr/>
        </p:nvSpPr>
        <p:spPr>
          <a:xfrm>
            <a:off x="755576" y="2476634"/>
            <a:ext cx="8496944" cy="984885"/>
          </a:xfrm>
          <a:prstGeom prst="rect">
            <a:avLst/>
          </a:prstGeom>
          <a:noFill/>
        </p:spPr>
        <p:txBody>
          <a:bodyPr wrap="square" rtlCol="0">
            <a:spAutoFit/>
          </a:bodyPr>
          <a:lstStyle/>
          <a:p>
            <a:endParaRPr lang="en-US" altLang="ja-JP" sz="4000" dirty="0"/>
          </a:p>
          <a:p>
            <a:endParaRPr kumimoji="1" lang="ja-JP" altLang="en-US" dirty="0"/>
          </a:p>
        </p:txBody>
      </p:sp>
      <p:sp>
        <p:nvSpPr>
          <p:cNvPr id="5" name="テキスト ボックス 4"/>
          <p:cNvSpPr txBox="1"/>
          <p:nvPr/>
        </p:nvSpPr>
        <p:spPr>
          <a:xfrm>
            <a:off x="539552" y="1484784"/>
            <a:ext cx="7992888" cy="954107"/>
          </a:xfrm>
          <a:prstGeom prst="rect">
            <a:avLst/>
          </a:prstGeom>
          <a:noFill/>
        </p:spPr>
        <p:txBody>
          <a:bodyPr wrap="square" rtlCol="0">
            <a:spAutoFit/>
          </a:bodyPr>
          <a:lstStyle/>
          <a:p>
            <a:r>
              <a:rPr kumimoji="1" lang="ja-JP" altLang="en-US" sz="2800" dirty="0"/>
              <a:t>そもそもの</a:t>
            </a:r>
            <a:r>
              <a:rPr kumimoji="1" lang="ja-JP" altLang="en-US" sz="2800" dirty="0">
                <a:solidFill>
                  <a:srgbClr val="FF0000"/>
                </a:solidFill>
              </a:rPr>
              <a:t>教育機能が違う</a:t>
            </a:r>
            <a:r>
              <a:rPr kumimoji="1" lang="ja-JP" altLang="en-US" sz="2800" dirty="0"/>
              <a:t>のに、いずれかひとつで子どもの育成は図られない</a:t>
            </a:r>
          </a:p>
        </p:txBody>
      </p:sp>
      <p:sp>
        <p:nvSpPr>
          <p:cNvPr id="11" name="テキスト ボックス 10"/>
          <p:cNvSpPr txBox="1"/>
          <p:nvPr/>
        </p:nvSpPr>
        <p:spPr>
          <a:xfrm>
            <a:off x="539552" y="3140968"/>
            <a:ext cx="2808312" cy="461665"/>
          </a:xfrm>
          <a:prstGeom prst="rect">
            <a:avLst/>
          </a:prstGeom>
          <a:noFill/>
        </p:spPr>
        <p:txBody>
          <a:bodyPr wrap="square" rtlCol="0">
            <a:spAutoFit/>
          </a:bodyPr>
          <a:lstStyle/>
          <a:p>
            <a:r>
              <a:rPr kumimoji="1" lang="ja-JP" altLang="en-US" sz="2400" dirty="0"/>
              <a:t>その為に・・・</a:t>
            </a:r>
          </a:p>
        </p:txBody>
      </p:sp>
      <p:sp>
        <p:nvSpPr>
          <p:cNvPr id="12" name="テキスト ボックス 11"/>
          <p:cNvSpPr txBox="1"/>
          <p:nvPr/>
        </p:nvSpPr>
        <p:spPr>
          <a:xfrm>
            <a:off x="539552" y="3750131"/>
            <a:ext cx="7992888" cy="1692771"/>
          </a:xfrm>
          <a:prstGeom prst="rect">
            <a:avLst/>
          </a:prstGeom>
          <a:noFill/>
        </p:spPr>
        <p:txBody>
          <a:bodyPr wrap="square" rtlCol="0">
            <a:spAutoFit/>
          </a:bodyPr>
          <a:lstStyle/>
          <a:p>
            <a:r>
              <a:rPr kumimoji="1" lang="ja-JP" altLang="en-US" sz="2800" dirty="0"/>
              <a:t>法律で、教育の目的を実現するべく、学校教育、家庭教育、地域に関わる規定</a:t>
            </a:r>
            <a:r>
              <a:rPr lang="ja-JP" altLang="en-US" sz="2800" dirty="0"/>
              <a:t>めている。</a:t>
            </a:r>
            <a:endParaRPr lang="en-US" altLang="ja-JP" sz="2800" dirty="0"/>
          </a:p>
          <a:p>
            <a:r>
              <a:rPr lang="ja-JP" altLang="en-US" sz="2800" dirty="0"/>
              <a:t>⇒</a:t>
            </a:r>
            <a:r>
              <a:rPr lang="ja-JP" altLang="en-US" sz="4800" dirty="0">
                <a:solidFill>
                  <a:srgbClr val="FF0000"/>
                </a:solidFill>
              </a:rPr>
              <a:t>教育基本法</a:t>
            </a:r>
            <a:endParaRPr kumimoji="1" lang="ja-JP" altLang="en-US" sz="2800" dirty="0">
              <a:solidFill>
                <a:srgbClr val="FF0000"/>
              </a:solidFill>
            </a:endParaRPr>
          </a:p>
        </p:txBody>
      </p:sp>
    </p:spTree>
    <p:extLst>
      <p:ext uri="{BB962C8B-B14F-4D97-AF65-F5344CB8AC3E}">
        <p14:creationId xmlns:p14="http://schemas.microsoft.com/office/powerpoint/2010/main" val="162044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left)">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left)">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wipe(left)">
                                      <p:cBhvr>
                                        <p:cTn id="2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94928" y="-144016"/>
            <a:ext cx="8229600" cy="1484784"/>
          </a:xfrm>
        </p:spPr>
        <p:txBody>
          <a:bodyPr/>
          <a:lstStyle/>
          <a:p>
            <a:r>
              <a:rPr lang="ja-JP" altLang="en-US" sz="4800" dirty="0">
                <a:effectLst/>
                <a:latin typeface="+mn-ea"/>
                <a:ea typeface="+mn-ea"/>
              </a:rPr>
              <a:t>日本国憲法</a:t>
            </a:r>
            <a:r>
              <a:rPr lang="ja-JP" altLang="en-US" sz="3600" dirty="0">
                <a:effectLst/>
                <a:latin typeface="+mn-ea"/>
                <a:ea typeface="+mn-ea"/>
              </a:rPr>
              <a:t>（抜粋）</a:t>
            </a:r>
            <a:endParaRPr kumimoji="1" lang="ja-JP" altLang="en-US" sz="3600" dirty="0">
              <a:effectLst/>
              <a:latin typeface="+mn-ea"/>
              <a:ea typeface="+mn-ea"/>
            </a:endParaRPr>
          </a:p>
        </p:txBody>
      </p:sp>
      <p:sp>
        <p:nvSpPr>
          <p:cNvPr id="3" name="コンテンツ プレースホルダー 2"/>
          <p:cNvSpPr>
            <a:spLocks noGrp="1"/>
          </p:cNvSpPr>
          <p:nvPr>
            <p:ph idx="1"/>
          </p:nvPr>
        </p:nvSpPr>
        <p:spPr>
          <a:xfrm>
            <a:off x="457200" y="1484784"/>
            <a:ext cx="8229600" cy="4968552"/>
          </a:xfrm>
        </p:spPr>
        <p:txBody>
          <a:bodyPr>
            <a:normAutofit fontScale="92500" lnSpcReduction="10000"/>
          </a:bodyPr>
          <a:lstStyle/>
          <a:p>
            <a:pPr marL="0" indent="0">
              <a:buNone/>
            </a:pPr>
            <a:r>
              <a:rPr lang="ja-JP" altLang="en-US" sz="2800" b="1" dirty="0">
                <a:solidFill>
                  <a:schemeClr val="tx1"/>
                </a:solidFill>
              </a:rPr>
              <a:t>第三章　国民の権利及び義務</a:t>
            </a:r>
          </a:p>
          <a:p>
            <a:pPr marL="0" indent="0">
              <a:buNone/>
            </a:pPr>
            <a:endParaRPr kumimoji="1" lang="ja-JP" altLang="en-US" b="1" dirty="0"/>
          </a:p>
          <a:p>
            <a:pPr marL="0" indent="0">
              <a:buNone/>
            </a:pPr>
            <a:r>
              <a:rPr lang="ja-JP" altLang="en-US" sz="3200" b="1" dirty="0">
                <a:solidFill>
                  <a:schemeClr val="tx1"/>
                </a:solidFill>
              </a:rPr>
              <a:t>第二十六条 </a:t>
            </a:r>
            <a:r>
              <a:rPr lang="ja-JP" altLang="en-US" sz="3200" dirty="0">
                <a:solidFill>
                  <a:schemeClr val="tx1"/>
                </a:solidFill>
              </a:rPr>
              <a:t>　すべて国民は、法律の定めるところにより、その能力に応じて、ひとしく</a:t>
            </a:r>
            <a:r>
              <a:rPr lang="ja-JP" altLang="en-US" sz="3200" u="sng" dirty="0">
                <a:solidFill>
                  <a:schemeClr val="tx2"/>
                </a:solidFill>
              </a:rPr>
              <a:t>教育を受ける権利</a:t>
            </a:r>
            <a:r>
              <a:rPr lang="ja-JP" altLang="en-US" sz="3200" dirty="0">
                <a:solidFill>
                  <a:schemeClr val="tx1"/>
                </a:solidFill>
              </a:rPr>
              <a:t>を有する。</a:t>
            </a:r>
          </a:p>
          <a:p>
            <a:pPr marL="0" indent="0">
              <a:buNone/>
            </a:pPr>
            <a:r>
              <a:rPr lang="ja-JP" altLang="en-US" sz="3200" b="1" dirty="0">
                <a:solidFill>
                  <a:schemeClr val="tx1"/>
                </a:solidFill>
              </a:rPr>
              <a:t>２ </a:t>
            </a:r>
            <a:r>
              <a:rPr lang="ja-JP" altLang="en-US" sz="3200" dirty="0">
                <a:solidFill>
                  <a:schemeClr val="tx1"/>
                </a:solidFill>
              </a:rPr>
              <a:t>　すべて国民は、法律の定めるところにより、その</a:t>
            </a:r>
            <a:r>
              <a:rPr lang="ja-JP" altLang="en-US" sz="3200" dirty="0">
                <a:solidFill>
                  <a:srgbClr val="FF0000"/>
                </a:solidFill>
              </a:rPr>
              <a:t>保護する子女に</a:t>
            </a:r>
            <a:r>
              <a:rPr lang="ja-JP" altLang="en-US" sz="3200" u="sng" dirty="0">
                <a:solidFill>
                  <a:srgbClr val="FF0000"/>
                </a:solidFill>
              </a:rPr>
              <a:t>普通教育を受けさせる義務</a:t>
            </a:r>
            <a:r>
              <a:rPr lang="ja-JP" altLang="en-US" sz="3200" dirty="0">
                <a:solidFill>
                  <a:srgbClr val="FF0000"/>
                </a:solidFill>
              </a:rPr>
              <a:t>を</a:t>
            </a:r>
            <a:r>
              <a:rPr lang="ja-JP" altLang="en-US" sz="3200" dirty="0" err="1">
                <a:solidFill>
                  <a:srgbClr val="FF0000"/>
                </a:solidFill>
              </a:rPr>
              <a:t>負ふ</a:t>
            </a:r>
            <a:r>
              <a:rPr lang="ja-JP" altLang="en-US" sz="3200" dirty="0">
                <a:solidFill>
                  <a:schemeClr val="tx1"/>
                </a:solidFill>
              </a:rPr>
              <a:t>。義務教育は、これを無償とする。</a:t>
            </a:r>
          </a:p>
          <a:p>
            <a:pPr marL="0" indent="0">
              <a:buNone/>
            </a:pPr>
            <a:endParaRPr lang="ja-JP" altLang="en-US" sz="3200" dirty="0">
              <a:solidFill>
                <a:schemeClr val="tx1"/>
              </a:solidFill>
            </a:endParaRPr>
          </a:p>
          <a:p>
            <a:pPr marL="0" indent="0">
              <a:buNone/>
            </a:pPr>
            <a:r>
              <a:rPr lang="en-US" altLang="ja-JP" sz="3000" dirty="0"/>
              <a:t>※</a:t>
            </a:r>
            <a:r>
              <a:rPr lang="ja-JP" altLang="en-US" sz="3000" dirty="0"/>
              <a:t>普通教育･･･小学校・中学校・高等学校普通課程</a:t>
            </a:r>
          </a:p>
          <a:p>
            <a:pPr marL="0" indent="0">
              <a:buNone/>
            </a:pPr>
            <a:endParaRPr lang="ja-JP" altLang="en-US" sz="3200" dirty="0">
              <a:solidFill>
                <a:schemeClr val="tx1"/>
              </a:solidFill>
            </a:endParaRPr>
          </a:p>
          <a:p>
            <a:pPr marL="0" indent="0">
              <a:buNone/>
            </a:pPr>
            <a:endParaRPr kumimoji="1" lang="ja-JP" altLang="en-US" dirty="0"/>
          </a:p>
        </p:txBody>
      </p:sp>
    </p:spTree>
    <p:extLst>
      <p:ext uri="{BB962C8B-B14F-4D97-AF65-F5344CB8AC3E}">
        <p14:creationId xmlns:p14="http://schemas.microsoft.com/office/powerpoint/2010/main" val="79106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38944" y="-315416"/>
            <a:ext cx="8229600" cy="1600200"/>
          </a:xfrm>
        </p:spPr>
        <p:txBody>
          <a:bodyPr/>
          <a:lstStyle/>
          <a:p>
            <a:r>
              <a:rPr lang="ja-JP" altLang="en-US" dirty="0">
                <a:latin typeface="+mn-ea"/>
                <a:ea typeface="+mn-ea"/>
              </a:rPr>
              <a:t>教育基本法</a:t>
            </a:r>
            <a:r>
              <a:rPr lang="ja-JP" altLang="en-US" sz="3600" dirty="0">
                <a:latin typeface="+mn-ea"/>
                <a:ea typeface="+mn-ea"/>
              </a:rPr>
              <a:t>（抜粋）</a:t>
            </a:r>
            <a:endParaRPr kumimoji="1" lang="ja-JP" altLang="en-US" sz="3600" dirty="0">
              <a:latin typeface="+mn-ea"/>
              <a:ea typeface="+mn-ea"/>
            </a:endParaRPr>
          </a:p>
        </p:txBody>
      </p:sp>
      <p:sp>
        <p:nvSpPr>
          <p:cNvPr id="3" name="コンテンツ プレースホルダー 2"/>
          <p:cNvSpPr>
            <a:spLocks noGrp="1"/>
          </p:cNvSpPr>
          <p:nvPr>
            <p:ph idx="1"/>
          </p:nvPr>
        </p:nvSpPr>
        <p:spPr>
          <a:xfrm>
            <a:off x="457200" y="1268760"/>
            <a:ext cx="8229600" cy="5184576"/>
          </a:xfrm>
        </p:spPr>
        <p:txBody>
          <a:bodyPr>
            <a:normAutofit/>
          </a:bodyPr>
          <a:lstStyle/>
          <a:p>
            <a:pPr marL="0" lvl="0" indent="0">
              <a:spcBef>
                <a:spcPts val="0"/>
              </a:spcBef>
              <a:buNone/>
            </a:pPr>
            <a:r>
              <a:rPr lang="ja-JP" altLang="en-US" sz="1800" dirty="0">
                <a:solidFill>
                  <a:schemeClr val="tx2"/>
                </a:solidFill>
                <a:latin typeface="Palatino Linotype"/>
              </a:rPr>
              <a:t>（学校教育）</a:t>
            </a:r>
            <a:endParaRPr lang="en-US" altLang="ja-JP" sz="1800" dirty="0">
              <a:solidFill>
                <a:schemeClr val="tx2"/>
              </a:solidFill>
              <a:latin typeface="Palatino Linotype"/>
            </a:endParaRPr>
          </a:p>
          <a:p>
            <a:pPr marL="0" lvl="0" indent="0">
              <a:spcBef>
                <a:spcPts val="0"/>
              </a:spcBef>
              <a:buNone/>
            </a:pPr>
            <a:r>
              <a:rPr lang="ja-JP" altLang="en-US" sz="1800" dirty="0">
                <a:solidFill>
                  <a:prstClr val="black"/>
                </a:solidFill>
                <a:latin typeface="Palatino Linotype"/>
              </a:rPr>
              <a:t>第六条　法律に定める学校は、公の性質を有するものであって、国、地方公共団体及び法律に定める法人のみが、これを設置することができる。</a:t>
            </a:r>
            <a:endParaRPr lang="en-US" altLang="ja-JP" sz="1800" dirty="0">
              <a:solidFill>
                <a:prstClr val="black"/>
              </a:solidFill>
              <a:latin typeface="Palatino Linotype"/>
            </a:endParaRPr>
          </a:p>
          <a:p>
            <a:pPr marL="0" lvl="0" indent="0">
              <a:spcBef>
                <a:spcPts val="0"/>
              </a:spcBef>
              <a:buNone/>
            </a:pPr>
            <a:r>
              <a:rPr lang="ja-JP" altLang="en-US" sz="1800" dirty="0">
                <a:solidFill>
                  <a:prstClr val="black"/>
                </a:solidFill>
                <a:latin typeface="Palatino Linotype"/>
              </a:rPr>
              <a:t>２．前項の学校においては、教育の目標が達成されるよう、教育を受ける者の心身の発達に応じて、体系的な教育が組織的に行われなければならない。この場合において、教育を受ける者が、学校生活を営む上で必要な規律を重んずるとともに、自ら進んで学習に取り組む意欲を高めることを重視して行わなければならない。</a:t>
            </a:r>
            <a:endParaRPr lang="en-US" altLang="ja-JP" sz="1800" dirty="0">
              <a:solidFill>
                <a:prstClr val="black"/>
              </a:solidFill>
              <a:latin typeface="Palatino Linotype"/>
            </a:endParaRPr>
          </a:p>
          <a:p>
            <a:pPr marL="0" lvl="0" indent="0">
              <a:spcBef>
                <a:spcPts val="0"/>
              </a:spcBef>
              <a:buNone/>
            </a:pPr>
            <a:r>
              <a:rPr lang="ja-JP" altLang="en-US" sz="1800" dirty="0">
                <a:solidFill>
                  <a:schemeClr val="tx2"/>
                </a:solidFill>
                <a:latin typeface="Palatino Linotype"/>
              </a:rPr>
              <a:t>（家庭教育）</a:t>
            </a:r>
            <a:endParaRPr lang="en-US" altLang="ja-JP" sz="1800" dirty="0">
              <a:solidFill>
                <a:schemeClr val="tx2"/>
              </a:solidFill>
              <a:latin typeface="Palatino Linotype"/>
            </a:endParaRPr>
          </a:p>
          <a:p>
            <a:pPr marL="0" lvl="0" indent="0">
              <a:spcBef>
                <a:spcPts val="0"/>
              </a:spcBef>
              <a:buNone/>
            </a:pPr>
            <a:r>
              <a:rPr lang="ja-JP" altLang="en-US" sz="1800" dirty="0">
                <a:solidFill>
                  <a:prstClr val="black"/>
                </a:solidFill>
                <a:latin typeface="Palatino Linotype"/>
              </a:rPr>
              <a:t>第十条　</a:t>
            </a:r>
            <a:r>
              <a:rPr lang="ja-JP" altLang="en-US" sz="1800" dirty="0">
                <a:solidFill>
                  <a:srgbClr val="FF0000"/>
                </a:solidFill>
                <a:latin typeface="Palatino Linotype"/>
              </a:rPr>
              <a:t>父母その他の保護者は、子の教育について第一義的責任を有するものであって、生活のために必要な習慣を身に付けさせるとともに、自立心を育成し、心身の調和のとれた発達を図るよう努めるものとする。</a:t>
            </a:r>
            <a:endParaRPr lang="en-US" altLang="ja-JP" sz="1800" dirty="0">
              <a:solidFill>
                <a:srgbClr val="FF0000"/>
              </a:solidFill>
              <a:latin typeface="Palatino Linotype"/>
            </a:endParaRPr>
          </a:p>
          <a:p>
            <a:pPr marL="0" lvl="0" indent="0">
              <a:spcBef>
                <a:spcPts val="0"/>
              </a:spcBef>
              <a:buNone/>
            </a:pPr>
            <a:r>
              <a:rPr lang="ja-JP" altLang="en-US" sz="1800" dirty="0">
                <a:solidFill>
                  <a:prstClr val="black"/>
                </a:solidFill>
                <a:latin typeface="Palatino Linotype"/>
              </a:rPr>
              <a:t>２．国及び地方公共団体は、家庭教育の自主性を尊重しつつ、保護者に対する学習の機会及び情報の提供、その他の家庭教育を支援するために必要な施策を講ずるよう努めなければならない。</a:t>
            </a:r>
            <a:endParaRPr lang="en-US" altLang="ja-JP" sz="1800" dirty="0">
              <a:solidFill>
                <a:prstClr val="black"/>
              </a:solidFill>
              <a:latin typeface="Palatino Linotype"/>
            </a:endParaRPr>
          </a:p>
          <a:p>
            <a:pPr marL="0" lvl="0" indent="0">
              <a:spcBef>
                <a:spcPts val="0"/>
              </a:spcBef>
              <a:buNone/>
            </a:pPr>
            <a:r>
              <a:rPr lang="ja-JP" altLang="en-US" sz="1800" dirty="0">
                <a:solidFill>
                  <a:schemeClr val="tx2"/>
                </a:solidFill>
                <a:latin typeface="Palatino Linotype"/>
              </a:rPr>
              <a:t>（学校、家庭及び地域住民等の相互の連携協力）</a:t>
            </a:r>
          </a:p>
          <a:p>
            <a:pPr marL="0" lvl="0" indent="0">
              <a:spcBef>
                <a:spcPts val="0"/>
              </a:spcBef>
              <a:buNone/>
            </a:pPr>
            <a:r>
              <a:rPr lang="ja-JP" altLang="en-US" sz="1800" dirty="0">
                <a:solidFill>
                  <a:prstClr val="black"/>
                </a:solidFill>
                <a:latin typeface="Palatino Linotype"/>
              </a:rPr>
              <a:t>第十三条 　学校、家庭及び地域住民その他の関係者は、教育におけるそれぞれの役割と責任を自覚するとともに、相互の連携及び協力に努めるものとする。</a:t>
            </a:r>
            <a:endParaRPr lang="en-US" altLang="ja-JP" sz="1800" dirty="0">
              <a:solidFill>
                <a:prstClr val="black"/>
              </a:solidFill>
              <a:latin typeface="Palatino Linotype"/>
            </a:endParaRPr>
          </a:p>
          <a:p>
            <a:endParaRPr kumimoji="1" lang="ja-JP" altLang="en-US" dirty="0"/>
          </a:p>
        </p:txBody>
      </p:sp>
      <p:sp>
        <p:nvSpPr>
          <p:cNvPr id="4" name="角丸四角形吹き出し 3"/>
          <p:cNvSpPr/>
          <p:nvPr/>
        </p:nvSpPr>
        <p:spPr>
          <a:xfrm>
            <a:off x="1619672" y="2852936"/>
            <a:ext cx="4896544" cy="504056"/>
          </a:xfrm>
          <a:prstGeom prst="wedgeRoundRectCallout">
            <a:avLst>
              <a:gd name="adj1" fmla="val -42803"/>
              <a:gd name="adj2" fmla="val 118523"/>
              <a:gd name="adj3" fmla="val 16667"/>
            </a:avLst>
          </a:prstGeom>
          <a:solidFill>
            <a:schemeClr val="accent5">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rgbClr val="00B050"/>
                </a:solidFill>
              </a:rPr>
              <a:t>全ての教育の出発点！</a:t>
            </a:r>
          </a:p>
        </p:txBody>
      </p:sp>
    </p:spTree>
    <p:extLst>
      <p:ext uri="{BB962C8B-B14F-4D97-AF65-F5344CB8AC3E}">
        <p14:creationId xmlns:p14="http://schemas.microsoft.com/office/powerpoint/2010/main" val="200603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left)">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03548" y="404664"/>
            <a:ext cx="8136904" cy="2308324"/>
          </a:xfrm>
          <a:prstGeom prst="rect">
            <a:avLst/>
          </a:prstGeom>
          <a:noFill/>
        </p:spPr>
        <p:txBody>
          <a:bodyPr wrap="square" rtlCol="0">
            <a:spAutoFit/>
          </a:bodyPr>
          <a:lstStyle/>
          <a:p>
            <a:r>
              <a:rPr lang="ja-JP" altLang="en-US" sz="4800" dirty="0">
                <a:solidFill>
                  <a:srgbClr val="2F5897"/>
                </a:solidFill>
                <a:effectLst>
                  <a:outerShdw blurRad="63500" dist="38100" dir="5400000" algn="t" rotWithShape="0">
                    <a:prstClr val="black">
                      <a:alpha val="25000"/>
                    </a:prstClr>
                  </a:outerShdw>
                </a:effectLst>
                <a:latin typeface="HGP明朝E" panose="02020900000000000000" pitchFamily="18" charset="-128"/>
                <a:ea typeface="HGP明朝E" panose="02020900000000000000" pitchFamily="18" charset="-128"/>
                <a:cs typeface="+mj-cs"/>
              </a:rPr>
              <a:t>社会全体で家庭教育を支え、子どもたちの健全育成を推進するために</a:t>
            </a:r>
            <a:endParaRPr kumimoji="1" lang="ja-JP" altLang="en-US" sz="4800" dirty="0">
              <a:latin typeface="HGP明朝E" panose="02020900000000000000" pitchFamily="18" charset="-128"/>
              <a:ea typeface="HGP明朝E" panose="02020900000000000000" pitchFamily="18" charset="-128"/>
            </a:endParaRPr>
          </a:p>
        </p:txBody>
      </p:sp>
      <p:sp>
        <p:nvSpPr>
          <p:cNvPr id="4" name="テキスト ボックス 3"/>
          <p:cNvSpPr txBox="1"/>
          <p:nvPr/>
        </p:nvSpPr>
        <p:spPr>
          <a:xfrm>
            <a:off x="287524" y="2712988"/>
            <a:ext cx="8568952" cy="3785652"/>
          </a:xfrm>
          <a:prstGeom prst="rect">
            <a:avLst/>
          </a:prstGeom>
          <a:noFill/>
        </p:spPr>
        <p:txBody>
          <a:bodyPr wrap="square" rtlCol="0">
            <a:spAutoFit/>
          </a:bodyPr>
          <a:lstStyle/>
          <a:p>
            <a:pPr marL="268288" indent="-268288"/>
            <a:r>
              <a:rPr lang="ja-JP" altLang="en-US" sz="2400" dirty="0">
                <a:latin typeface="+mn-ea"/>
                <a:cs typeface="Times New Roman" panose="02020603050405020304" pitchFamily="18" charset="0"/>
              </a:rPr>
              <a:t>・</a:t>
            </a:r>
            <a:r>
              <a:rPr lang="en-US" altLang="ja-JP" sz="2400" dirty="0">
                <a:latin typeface="+mn-ea"/>
                <a:cs typeface="Times New Roman" panose="02020603050405020304" pitchFamily="18" charset="0"/>
              </a:rPr>
              <a:t>1946</a:t>
            </a:r>
            <a:r>
              <a:rPr lang="ja-JP" altLang="ja-JP" sz="2400" dirty="0">
                <a:latin typeface="+mn-ea"/>
                <a:cs typeface="Times New Roman" panose="02020603050405020304" pitchFamily="18" charset="0"/>
              </a:rPr>
              <a:t>年（昭和</a:t>
            </a:r>
            <a:r>
              <a:rPr lang="en-US" altLang="ja-JP" sz="2400" dirty="0">
                <a:latin typeface="+mn-ea"/>
                <a:cs typeface="Times New Roman" panose="02020603050405020304" pitchFamily="18" charset="0"/>
              </a:rPr>
              <a:t>21</a:t>
            </a:r>
            <a:r>
              <a:rPr lang="ja-JP" altLang="ja-JP" sz="2400" dirty="0">
                <a:latin typeface="+mn-ea"/>
                <a:cs typeface="Times New Roman" panose="02020603050405020304" pitchFamily="18" charset="0"/>
              </a:rPr>
              <a:t>年）に来日したアメリカの教育施設団による日本の教育制度の調査報告書に基づき、文部省が全国に</a:t>
            </a:r>
            <a:r>
              <a:rPr lang="en-US" altLang="ja-JP" sz="2400" dirty="0">
                <a:latin typeface="+mn-ea"/>
                <a:cs typeface="Times New Roman" panose="02020603050405020304" pitchFamily="18" charset="0"/>
              </a:rPr>
              <a:t>PTA</a:t>
            </a:r>
            <a:r>
              <a:rPr lang="ja-JP" altLang="ja-JP" sz="2400" dirty="0">
                <a:latin typeface="+mn-ea"/>
                <a:cs typeface="Times New Roman" panose="02020603050405020304" pitchFamily="18" charset="0"/>
              </a:rPr>
              <a:t>の設置を推奨</a:t>
            </a:r>
            <a:endParaRPr lang="ja-JP" altLang="en-US" sz="2400" dirty="0">
              <a:latin typeface="+mn-ea"/>
              <a:cs typeface="Times New Roman" panose="02020603050405020304" pitchFamily="18" charset="0"/>
            </a:endParaRPr>
          </a:p>
          <a:p>
            <a:endParaRPr lang="ja-JP" altLang="en-US" sz="1200" dirty="0">
              <a:latin typeface="+mn-ea"/>
              <a:cs typeface="Times New Roman" panose="02020603050405020304" pitchFamily="18" charset="0"/>
            </a:endParaRPr>
          </a:p>
          <a:p>
            <a:pPr marL="268288" indent="-268288"/>
            <a:r>
              <a:rPr kumimoji="1" lang="ja-JP" altLang="en-US" sz="2400" dirty="0"/>
              <a:t>・</a:t>
            </a:r>
            <a:r>
              <a:rPr lang="en-US" altLang="ja-JP" sz="2400" dirty="0"/>
              <a:t>1947</a:t>
            </a:r>
            <a:r>
              <a:rPr lang="ja-JP" altLang="en-US" sz="2400" dirty="0"/>
              <a:t>年（昭和</a:t>
            </a:r>
            <a:r>
              <a:rPr lang="en-US" altLang="ja-JP" sz="2400" dirty="0"/>
              <a:t>22</a:t>
            </a:r>
            <a:r>
              <a:rPr lang="ja-JP" altLang="en-US" sz="2400" dirty="0"/>
              <a:t>年）に冊子「父母と先生の会－教育民主化のために－」を都道府県に配布するとともに、翌年「父母と先生の会の参考規約」を作成して</a:t>
            </a:r>
            <a:r>
              <a:rPr lang="en-US" altLang="ja-JP" sz="2400" dirty="0"/>
              <a:t>PTA</a:t>
            </a:r>
            <a:r>
              <a:rPr lang="ja-JP" altLang="en-US" sz="2400" dirty="0"/>
              <a:t>の普及を積極的に奨励</a:t>
            </a:r>
          </a:p>
          <a:p>
            <a:endParaRPr lang="ja-JP" altLang="en-US" sz="1200" dirty="0"/>
          </a:p>
          <a:p>
            <a:pPr marL="268288" indent="-268288"/>
            <a:r>
              <a:rPr lang="ja-JP" altLang="en-US" sz="2400" dirty="0"/>
              <a:t>・</a:t>
            </a:r>
            <a:r>
              <a:rPr lang="en-US" altLang="ja-JP" sz="2400" dirty="0"/>
              <a:t>1949</a:t>
            </a:r>
            <a:r>
              <a:rPr lang="ja-JP" altLang="en-US" sz="2400" dirty="0"/>
              <a:t>年（昭和</a:t>
            </a:r>
            <a:r>
              <a:rPr lang="en-US" altLang="ja-JP" sz="2400" dirty="0"/>
              <a:t>24</a:t>
            </a:r>
            <a:r>
              <a:rPr lang="ja-JP" altLang="en-US" sz="2400" dirty="0"/>
              <a:t>年</a:t>
            </a:r>
            <a:r>
              <a:rPr lang="en-US" altLang="ja-JP" sz="2400" dirty="0"/>
              <a:t>6</a:t>
            </a:r>
            <a:r>
              <a:rPr lang="ja-JP" altLang="en-US" sz="2400" dirty="0"/>
              <a:t>月）「社会教育法」が公布、</a:t>
            </a:r>
          </a:p>
          <a:p>
            <a:pPr indent="268288"/>
            <a:r>
              <a:rPr lang="en-US" altLang="ja-JP" sz="2400" dirty="0">
                <a:solidFill>
                  <a:srgbClr val="FF0000"/>
                </a:solidFill>
              </a:rPr>
              <a:t>PTA</a:t>
            </a:r>
            <a:r>
              <a:rPr lang="ja-JP" altLang="en-US" sz="2400" dirty="0">
                <a:solidFill>
                  <a:srgbClr val="FF0000"/>
                </a:solidFill>
              </a:rPr>
              <a:t>を社会教育関係団体と位置付け</a:t>
            </a:r>
            <a:endParaRPr kumimoji="1" lang="ja-JP" altLang="en-US" sz="2400" dirty="0">
              <a:solidFill>
                <a:srgbClr val="FF0000"/>
              </a:solidFill>
            </a:endParaRPr>
          </a:p>
        </p:txBody>
      </p:sp>
    </p:spTree>
    <p:extLst>
      <p:ext uri="{BB962C8B-B14F-4D97-AF65-F5344CB8AC3E}">
        <p14:creationId xmlns:p14="http://schemas.microsoft.com/office/powerpoint/2010/main" val="381601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31540" y="0"/>
            <a:ext cx="8280920" cy="6924973"/>
          </a:xfrm>
          <a:prstGeom prst="rect">
            <a:avLst/>
          </a:prstGeom>
          <a:noFill/>
        </p:spPr>
        <p:txBody>
          <a:bodyPr wrap="square" rtlCol="0">
            <a:spAutoFit/>
          </a:bodyPr>
          <a:lstStyle/>
          <a:p>
            <a:pPr algn="ctr"/>
            <a:r>
              <a:rPr lang="ja-JP" altLang="en-US" sz="4000" b="1" dirty="0">
                <a:solidFill>
                  <a:schemeClr val="tx2"/>
                </a:solidFill>
                <a:latin typeface="+mn-ea"/>
              </a:rPr>
              <a:t>社会教育法</a:t>
            </a:r>
            <a:r>
              <a:rPr kumimoji="1" lang="ja-JP" altLang="en-US" sz="3200" b="1" dirty="0">
                <a:solidFill>
                  <a:schemeClr val="tx2"/>
                </a:solidFill>
                <a:latin typeface="+mn-ea"/>
              </a:rPr>
              <a:t>（抜粋）</a:t>
            </a:r>
            <a:endParaRPr kumimoji="1" lang="en-US" altLang="ja-JP" sz="3200" b="1" dirty="0">
              <a:solidFill>
                <a:schemeClr val="tx2"/>
              </a:solidFill>
              <a:latin typeface="+mn-ea"/>
            </a:endParaRPr>
          </a:p>
          <a:p>
            <a:r>
              <a:rPr lang="ja-JP" altLang="en-US" dirty="0"/>
              <a:t>（社会教育の定義）</a:t>
            </a:r>
          </a:p>
          <a:p>
            <a:r>
              <a:rPr lang="ja-JP" altLang="en-US" dirty="0"/>
              <a:t>第２条 　この法律において</a:t>
            </a:r>
            <a:r>
              <a:rPr lang="ja-JP" altLang="en-US" dirty="0">
                <a:solidFill>
                  <a:srgbClr val="FF0000"/>
                </a:solidFill>
              </a:rPr>
              <a:t>「社会教育」とは</a:t>
            </a:r>
            <a:r>
              <a:rPr lang="ja-JP" altLang="en-US" dirty="0"/>
              <a:t>、学校教育法 （昭和二十二年法律第二十六号）又は就学前の子どもに関する教育、保育等の総合的な提供の推進に関する法律 （平成十八年法律第七十七号）に基づき、学校の教育課程として行われる教育活動を除き、主として</a:t>
            </a:r>
            <a:r>
              <a:rPr lang="ja-JP" altLang="en-US" dirty="0">
                <a:solidFill>
                  <a:srgbClr val="FF0000"/>
                </a:solidFill>
              </a:rPr>
              <a:t>青少年及び成人に対して行われる組織的な教育活動</a:t>
            </a:r>
            <a:r>
              <a:rPr lang="ja-JP" altLang="en-US" dirty="0"/>
              <a:t>（体育及びレクリエーションの活動を含む。）をいう。</a:t>
            </a:r>
            <a:endParaRPr lang="ja-JP" altLang="en-US" sz="1050" dirty="0"/>
          </a:p>
          <a:p>
            <a:r>
              <a:rPr lang="ja-JP" altLang="en-US" dirty="0"/>
              <a:t>第</a:t>
            </a:r>
            <a:r>
              <a:rPr lang="en-US" altLang="ja-JP" dirty="0"/>
              <a:t>3</a:t>
            </a:r>
            <a:r>
              <a:rPr lang="ja-JP" altLang="en-US" dirty="0"/>
              <a:t>章　</a:t>
            </a:r>
            <a:r>
              <a:rPr lang="ja-JP" altLang="en-US" b="1" dirty="0">
                <a:solidFill>
                  <a:srgbClr val="FF0000"/>
                </a:solidFill>
              </a:rPr>
              <a:t>社会教育関係団体</a:t>
            </a:r>
            <a:endParaRPr lang="en-US" altLang="ja-JP" b="1" dirty="0">
              <a:solidFill>
                <a:srgbClr val="FF0000"/>
              </a:solidFill>
            </a:endParaRPr>
          </a:p>
          <a:p>
            <a:r>
              <a:rPr lang="ja-JP" altLang="en-US" dirty="0"/>
              <a:t>（社会教育関係団体の定義）</a:t>
            </a:r>
            <a:endParaRPr lang="en-US" altLang="ja-JP" dirty="0"/>
          </a:p>
          <a:p>
            <a:r>
              <a:rPr lang="ja-JP" altLang="en-US" dirty="0"/>
              <a:t>第</a:t>
            </a:r>
            <a:r>
              <a:rPr lang="en-US" altLang="ja-JP" dirty="0"/>
              <a:t>10</a:t>
            </a:r>
            <a:r>
              <a:rPr lang="ja-JP" altLang="en-US" dirty="0"/>
              <a:t>条　この法律で「社会教育関係団体」とは、法人であると否とを問わず、公の支配に属しない団体で</a:t>
            </a:r>
            <a:r>
              <a:rPr lang="ja-JP" altLang="en-US" b="1" dirty="0">
                <a:solidFill>
                  <a:srgbClr val="FF0000"/>
                </a:solidFill>
              </a:rPr>
              <a:t>社会教育に関する事業を主たる目的とするもの</a:t>
            </a:r>
            <a:r>
              <a:rPr lang="ja-JP" altLang="en-US" dirty="0"/>
              <a:t>を言う。</a:t>
            </a:r>
            <a:endParaRPr lang="en-US" altLang="ja-JP" dirty="0"/>
          </a:p>
          <a:p>
            <a:r>
              <a:rPr lang="ja-JP" altLang="en-US" dirty="0"/>
              <a:t>（文部科学大臣及び教育委員会との関係）</a:t>
            </a:r>
            <a:endParaRPr lang="en-US" altLang="ja-JP" dirty="0"/>
          </a:p>
          <a:p>
            <a:r>
              <a:rPr lang="ja-JP" altLang="en-US" dirty="0"/>
              <a:t>第</a:t>
            </a:r>
            <a:r>
              <a:rPr lang="en-US" altLang="ja-JP" dirty="0"/>
              <a:t>11</a:t>
            </a:r>
            <a:r>
              <a:rPr lang="ja-JP" altLang="en-US" dirty="0"/>
              <a:t>条　文部科学大臣及び教育委員会は、社会教育関係団体の求めに応じ、これに対し、専門的技術的指導又は助言を与える事ができる。</a:t>
            </a:r>
            <a:endParaRPr lang="en-US" altLang="ja-JP" dirty="0"/>
          </a:p>
          <a:p>
            <a:r>
              <a:rPr lang="ja-JP" altLang="en-US" dirty="0"/>
              <a:t>＜改正＞平</a:t>
            </a:r>
            <a:r>
              <a:rPr lang="en-US" altLang="ja-JP" dirty="0"/>
              <a:t>11</a:t>
            </a:r>
            <a:r>
              <a:rPr lang="ja-JP" altLang="en-US" dirty="0"/>
              <a:t>法</a:t>
            </a:r>
            <a:r>
              <a:rPr lang="en-US" altLang="ja-JP" dirty="0"/>
              <a:t>160</a:t>
            </a:r>
          </a:p>
          <a:p>
            <a:r>
              <a:rPr lang="ja-JP" altLang="en-US" dirty="0"/>
              <a:t>２．文部科学大臣及び教育委員会は、社会教育関係団体の求めに応じ、これに対し、社会教育に関する事業に必要な物資の確保につき援助を行う。</a:t>
            </a:r>
            <a:endParaRPr lang="en-US" altLang="ja-JP" dirty="0"/>
          </a:p>
          <a:p>
            <a:r>
              <a:rPr lang="ja-JP" altLang="en-US" dirty="0"/>
              <a:t>＜改正＞平</a:t>
            </a:r>
            <a:r>
              <a:rPr lang="en-US" altLang="ja-JP" dirty="0"/>
              <a:t>11</a:t>
            </a:r>
            <a:r>
              <a:rPr lang="ja-JP" altLang="en-US" dirty="0"/>
              <a:t>法</a:t>
            </a:r>
            <a:r>
              <a:rPr lang="en-US" altLang="ja-JP" dirty="0"/>
              <a:t>160</a:t>
            </a:r>
          </a:p>
          <a:p>
            <a:r>
              <a:rPr lang="ja-JP" altLang="en-US" dirty="0"/>
              <a:t>（国及び地方公共団体との関係）</a:t>
            </a:r>
            <a:endParaRPr lang="en-US" altLang="ja-JP" dirty="0"/>
          </a:p>
          <a:p>
            <a:r>
              <a:rPr lang="ja-JP" altLang="en-US" dirty="0"/>
              <a:t>第</a:t>
            </a:r>
            <a:r>
              <a:rPr lang="en-US" altLang="ja-JP" dirty="0"/>
              <a:t>12</a:t>
            </a:r>
            <a:r>
              <a:rPr lang="ja-JP" altLang="en-US" dirty="0"/>
              <a:t>条　国及び地方公共団体は、社会教育関係団体に対し、いかなる方法によっても、不当に統制的支配を及ぼし、又はその事業に干渉を加えてはならない。</a:t>
            </a:r>
            <a:endParaRPr lang="en-US" altLang="ja-JP" dirty="0"/>
          </a:p>
        </p:txBody>
      </p:sp>
    </p:spTree>
    <p:extLst>
      <p:ext uri="{BB962C8B-B14F-4D97-AF65-F5344CB8AC3E}">
        <p14:creationId xmlns:p14="http://schemas.microsoft.com/office/powerpoint/2010/main" val="357441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left)">
                                      <p:cBhvr>
                                        <p:cTn id="10" dur="500"/>
                                        <p:tgtEl>
                                          <p:spTgt spid="4">
                                            <p:txEl>
                                              <p:pRg st="2" end="2"/>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wipe(left)">
                                      <p:cBhvr>
                                        <p:cTn id="13" dur="500"/>
                                        <p:tgtEl>
                                          <p:spTgt spid="4">
                                            <p:txEl>
                                              <p:pRg st="3" end="3"/>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left)">
                                      <p:cBhvr>
                                        <p:cTn id="16" dur="500"/>
                                        <p:tgtEl>
                                          <p:spTgt spid="4">
                                            <p:txEl>
                                              <p:pRg st="4" end="4"/>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wipe(left)">
                                      <p:cBhvr>
                                        <p:cTn id="19" dur="500"/>
                                        <p:tgtEl>
                                          <p:spTgt spid="4">
                                            <p:txEl>
                                              <p:pRg st="5" end="5"/>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left)">
                                      <p:cBhvr>
                                        <p:cTn id="22" dur="500"/>
                                        <p:tgtEl>
                                          <p:spTgt spid="4">
                                            <p:txEl>
                                              <p:pRg st="6" end="6"/>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wipe(left)">
                                      <p:cBhvr>
                                        <p:cTn id="25" dur="500"/>
                                        <p:tgtEl>
                                          <p:spTgt spid="4">
                                            <p:txEl>
                                              <p:pRg st="7" end="7"/>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wipe(left)">
                                      <p:cBhvr>
                                        <p:cTn id="28" dur="500"/>
                                        <p:tgtEl>
                                          <p:spTgt spid="4">
                                            <p:txEl>
                                              <p:pRg st="8" end="8"/>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Effect transition="in" filter="wipe(left)">
                                      <p:cBhvr>
                                        <p:cTn id="31" dur="500"/>
                                        <p:tgtEl>
                                          <p:spTgt spid="4">
                                            <p:txEl>
                                              <p:pRg st="9" end="9"/>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4">
                                            <p:txEl>
                                              <p:pRg st="10" end="10"/>
                                            </p:txEl>
                                          </p:spTgt>
                                        </p:tgtEl>
                                        <p:attrNameLst>
                                          <p:attrName>style.visibility</p:attrName>
                                        </p:attrNameLst>
                                      </p:cBhvr>
                                      <p:to>
                                        <p:strVal val="visible"/>
                                      </p:to>
                                    </p:set>
                                    <p:animEffect transition="in" filter="wipe(left)">
                                      <p:cBhvr>
                                        <p:cTn id="34" dur="500"/>
                                        <p:tgtEl>
                                          <p:spTgt spid="4">
                                            <p:txEl>
                                              <p:pRg st="10" end="10"/>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Effect transition="in" filter="wipe(left)">
                                      <p:cBhvr>
                                        <p:cTn id="37" dur="500"/>
                                        <p:tgtEl>
                                          <p:spTgt spid="4">
                                            <p:txEl>
                                              <p:pRg st="11" end="11"/>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4">
                                            <p:txEl>
                                              <p:pRg st="12" end="12"/>
                                            </p:txEl>
                                          </p:spTgt>
                                        </p:tgtEl>
                                        <p:attrNameLst>
                                          <p:attrName>style.visibility</p:attrName>
                                        </p:attrNameLst>
                                      </p:cBhvr>
                                      <p:to>
                                        <p:strVal val="visible"/>
                                      </p:to>
                                    </p:set>
                                    <p:animEffect transition="in" filter="wipe(left)">
                                      <p:cBhvr>
                                        <p:cTn id="40"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ea"/>
                <a:ea typeface="+mn-ea"/>
              </a:rPr>
              <a:t>再度　ＰＴＡとは</a:t>
            </a:r>
            <a:endParaRPr kumimoji="1" lang="ja-JP" altLang="en-US" dirty="0">
              <a:latin typeface="+mn-ea"/>
              <a:ea typeface="+mn-ea"/>
            </a:endParaRPr>
          </a:p>
        </p:txBody>
      </p:sp>
      <p:sp>
        <p:nvSpPr>
          <p:cNvPr id="3" name="テキスト ボックス 2"/>
          <p:cNvSpPr txBox="1"/>
          <p:nvPr/>
        </p:nvSpPr>
        <p:spPr>
          <a:xfrm>
            <a:off x="1259632" y="1772816"/>
            <a:ext cx="3816424" cy="2308324"/>
          </a:xfrm>
          <a:prstGeom prst="rect">
            <a:avLst/>
          </a:prstGeom>
          <a:noFill/>
        </p:spPr>
        <p:txBody>
          <a:bodyPr wrap="square" rtlCol="0">
            <a:spAutoFit/>
          </a:bodyPr>
          <a:lstStyle/>
          <a:p>
            <a:r>
              <a:rPr kumimoji="1" lang="en-US" altLang="ja-JP" sz="4800" b="1" dirty="0">
                <a:solidFill>
                  <a:srgbClr val="FF0000"/>
                </a:solidFill>
              </a:rPr>
              <a:t>P</a:t>
            </a:r>
            <a:r>
              <a:rPr kumimoji="1" lang="en-US" altLang="ja-JP" sz="4800" dirty="0"/>
              <a:t>arent</a:t>
            </a:r>
            <a:r>
              <a:rPr kumimoji="1" lang="ja-JP" altLang="en-US" sz="4800" dirty="0"/>
              <a:t>　　　　</a:t>
            </a:r>
            <a:endParaRPr kumimoji="1" lang="en-US" altLang="ja-JP" sz="4800" dirty="0"/>
          </a:p>
          <a:p>
            <a:r>
              <a:rPr lang="en-US" altLang="ja-JP" sz="4800" b="1" dirty="0">
                <a:solidFill>
                  <a:srgbClr val="FF0000"/>
                </a:solidFill>
              </a:rPr>
              <a:t>T</a:t>
            </a:r>
            <a:r>
              <a:rPr lang="en-US" altLang="ja-JP" sz="4800" dirty="0"/>
              <a:t>eacher</a:t>
            </a:r>
            <a:r>
              <a:rPr lang="ja-JP" altLang="en-US" sz="4800" dirty="0"/>
              <a:t>　　　</a:t>
            </a:r>
            <a:endParaRPr lang="en-US" altLang="ja-JP" sz="4800" dirty="0"/>
          </a:p>
          <a:p>
            <a:r>
              <a:rPr kumimoji="1" lang="en-US" altLang="ja-JP" sz="4800" b="1" dirty="0">
                <a:solidFill>
                  <a:srgbClr val="FF0000"/>
                </a:solidFill>
              </a:rPr>
              <a:t>A</a:t>
            </a:r>
            <a:r>
              <a:rPr kumimoji="1" lang="en-US" altLang="ja-JP" sz="4800" dirty="0"/>
              <a:t>ssociation</a:t>
            </a:r>
            <a:r>
              <a:rPr kumimoji="1" lang="ja-JP" altLang="en-US" sz="4000" dirty="0"/>
              <a:t>　　</a:t>
            </a:r>
          </a:p>
        </p:txBody>
      </p:sp>
      <p:sp>
        <p:nvSpPr>
          <p:cNvPr id="4" name="テキスト ボックス 3"/>
          <p:cNvSpPr txBox="1"/>
          <p:nvPr/>
        </p:nvSpPr>
        <p:spPr>
          <a:xfrm>
            <a:off x="4860032" y="1772816"/>
            <a:ext cx="3816424" cy="2308324"/>
          </a:xfrm>
          <a:prstGeom prst="rect">
            <a:avLst/>
          </a:prstGeom>
          <a:noFill/>
        </p:spPr>
        <p:txBody>
          <a:bodyPr wrap="square" rtlCol="0">
            <a:spAutoFit/>
          </a:bodyPr>
          <a:lstStyle/>
          <a:p>
            <a:r>
              <a:rPr lang="ja-JP" altLang="en-US" sz="4800" b="1" dirty="0"/>
              <a:t>保護者</a:t>
            </a:r>
            <a:r>
              <a:rPr kumimoji="1" lang="ja-JP" altLang="en-US" sz="4800" dirty="0"/>
              <a:t>　　　　</a:t>
            </a:r>
            <a:endParaRPr kumimoji="1" lang="en-US" altLang="ja-JP" sz="4800" dirty="0"/>
          </a:p>
          <a:p>
            <a:r>
              <a:rPr lang="ja-JP" altLang="en-US" sz="4800" b="1" dirty="0"/>
              <a:t>教師</a:t>
            </a:r>
            <a:r>
              <a:rPr lang="ja-JP" altLang="en-US" sz="4800" dirty="0"/>
              <a:t>　　　</a:t>
            </a:r>
            <a:endParaRPr lang="en-US" altLang="ja-JP" sz="4800" dirty="0"/>
          </a:p>
          <a:p>
            <a:r>
              <a:rPr kumimoji="1" lang="ja-JP" altLang="en-US" sz="4800" dirty="0"/>
              <a:t>協会</a:t>
            </a:r>
            <a:r>
              <a:rPr kumimoji="1" lang="ja-JP" altLang="en-US" sz="4000" dirty="0"/>
              <a:t>　　</a:t>
            </a:r>
          </a:p>
        </p:txBody>
      </p:sp>
      <p:sp>
        <p:nvSpPr>
          <p:cNvPr id="5" name="テキスト ボックス 4"/>
          <p:cNvSpPr txBox="1"/>
          <p:nvPr/>
        </p:nvSpPr>
        <p:spPr>
          <a:xfrm>
            <a:off x="611560" y="4653136"/>
            <a:ext cx="8568952" cy="1477328"/>
          </a:xfrm>
          <a:prstGeom prst="rect">
            <a:avLst/>
          </a:prstGeom>
          <a:noFill/>
        </p:spPr>
        <p:txBody>
          <a:bodyPr wrap="square" rtlCol="0">
            <a:spAutoFit/>
          </a:bodyPr>
          <a:lstStyle/>
          <a:p>
            <a:r>
              <a:rPr kumimoji="1" lang="ja-JP" altLang="en-US" sz="3600" dirty="0"/>
              <a:t>目的：　　　児童生徒の健全育成</a:t>
            </a:r>
            <a:endParaRPr kumimoji="1" lang="en-US" altLang="ja-JP" sz="3600" dirty="0"/>
          </a:p>
          <a:p>
            <a:r>
              <a:rPr lang="ja-JP" altLang="en-US" dirty="0"/>
              <a:t>その為に、</a:t>
            </a:r>
            <a:r>
              <a:rPr lang="ja-JP" altLang="en-US" dirty="0">
                <a:solidFill>
                  <a:schemeClr val="bg2">
                    <a:lumMod val="90000"/>
                  </a:schemeClr>
                </a:solidFill>
              </a:rPr>
              <a:t>１地域と一体化となった活動</a:t>
            </a:r>
            <a:r>
              <a:rPr lang="ja-JP" altLang="en-US" dirty="0"/>
              <a:t>　</a:t>
            </a:r>
            <a:endParaRPr lang="en-US" altLang="ja-JP" dirty="0"/>
          </a:p>
          <a:p>
            <a:r>
              <a:rPr lang="ja-JP" altLang="en-US" dirty="0"/>
              <a:t>　　　　　２</a:t>
            </a:r>
            <a:r>
              <a:rPr lang="ja-JP" altLang="en-US" dirty="0">
                <a:solidFill>
                  <a:srgbClr val="FF0000"/>
                </a:solidFill>
              </a:rPr>
              <a:t>成人教育</a:t>
            </a:r>
            <a:r>
              <a:rPr lang="ja-JP" altLang="en-US" dirty="0"/>
              <a:t>　</a:t>
            </a:r>
            <a:endParaRPr lang="en-US" altLang="ja-JP" dirty="0"/>
          </a:p>
          <a:p>
            <a:r>
              <a:rPr lang="ja-JP" altLang="en-US" dirty="0"/>
              <a:t>　　　　　</a:t>
            </a:r>
            <a:r>
              <a:rPr lang="ja-JP" altLang="en-US" dirty="0">
                <a:solidFill>
                  <a:schemeClr val="bg2">
                    <a:lumMod val="90000"/>
                  </a:schemeClr>
                </a:solidFill>
              </a:rPr>
              <a:t>３学校教育への協力・連携・協働</a:t>
            </a:r>
            <a:endParaRPr kumimoji="1" lang="ja-JP" altLang="en-US" dirty="0">
              <a:solidFill>
                <a:schemeClr val="bg2">
                  <a:lumMod val="90000"/>
                </a:schemeClr>
              </a:solidFill>
            </a:endParaRPr>
          </a:p>
        </p:txBody>
      </p:sp>
      <p:sp>
        <p:nvSpPr>
          <p:cNvPr id="6" name="テキスト ボックス 5"/>
          <p:cNvSpPr txBox="1"/>
          <p:nvPr/>
        </p:nvSpPr>
        <p:spPr>
          <a:xfrm>
            <a:off x="899592" y="6309320"/>
            <a:ext cx="7128792" cy="369332"/>
          </a:xfrm>
          <a:prstGeom prst="rect">
            <a:avLst/>
          </a:prstGeom>
          <a:noFill/>
        </p:spPr>
        <p:txBody>
          <a:bodyPr wrap="square" rtlCol="0">
            <a:spAutoFit/>
          </a:bodyPr>
          <a:lstStyle/>
          <a:p>
            <a:pPr algn="ctr"/>
            <a:r>
              <a:rPr lang="ja-JP" altLang="en-US" dirty="0"/>
              <a:t>一般的に</a:t>
            </a:r>
            <a:r>
              <a:rPr lang="en-US" altLang="ja-JP" dirty="0"/>
              <a:t>PTA</a:t>
            </a:r>
            <a:r>
              <a:rPr lang="ja-JP" altLang="en-US" dirty="0"/>
              <a:t>とは単位</a:t>
            </a:r>
            <a:r>
              <a:rPr lang="en-US" altLang="ja-JP" dirty="0"/>
              <a:t>PTA</a:t>
            </a:r>
            <a:r>
              <a:rPr lang="ja-JP" altLang="en-US" dirty="0"/>
              <a:t>を指してます。</a:t>
            </a:r>
            <a:endParaRPr kumimoji="1" lang="ja-JP" altLang="en-US" dirty="0"/>
          </a:p>
        </p:txBody>
      </p:sp>
      <p:sp>
        <p:nvSpPr>
          <p:cNvPr id="7" name="テキスト ボックス 6"/>
          <p:cNvSpPr txBox="1"/>
          <p:nvPr/>
        </p:nvSpPr>
        <p:spPr>
          <a:xfrm>
            <a:off x="683568" y="5157192"/>
            <a:ext cx="7776864" cy="1015663"/>
          </a:xfrm>
          <a:prstGeom prst="rect">
            <a:avLst/>
          </a:prstGeom>
          <a:solidFill>
            <a:schemeClr val="accent5">
              <a:lumMod val="20000"/>
              <a:lumOff val="80000"/>
            </a:schemeClr>
          </a:solidFill>
          <a:ln>
            <a:noFill/>
          </a:ln>
        </p:spPr>
        <p:txBody>
          <a:bodyPr wrap="square" rtlCol="0">
            <a:spAutoFit/>
          </a:bodyPr>
          <a:lstStyle/>
          <a:p>
            <a:pPr algn="ctr"/>
            <a:r>
              <a:rPr kumimoji="1" lang="ja-JP" altLang="en-US" sz="6000" dirty="0">
                <a:solidFill>
                  <a:srgbClr val="00B050"/>
                </a:solidFill>
              </a:rPr>
              <a:t>大人の</a:t>
            </a:r>
            <a:r>
              <a:rPr kumimoji="1" lang="ja-JP" altLang="en-US" sz="6000" dirty="0" smtClean="0">
                <a:solidFill>
                  <a:srgbClr val="00B050"/>
                </a:solidFill>
              </a:rPr>
              <a:t>学び</a:t>
            </a:r>
            <a:r>
              <a:rPr kumimoji="1" lang="en-US" altLang="ja-JP" sz="6000" dirty="0" smtClean="0">
                <a:solidFill>
                  <a:srgbClr val="00B050"/>
                </a:solidFill>
              </a:rPr>
              <a:t>=</a:t>
            </a:r>
            <a:r>
              <a:rPr kumimoji="1" lang="ja-JP" altLang="en-US" sz="6000" dirty="0" smtClean="0">
                <a:solidFill>
                  <a:srgbClr val="00B050"/>
                </a:solidFill>
              </a:rPr>
              <a:t>研修</a:t>
            </a:r>
            <a:endParaRPr kumimoji="1" lang="en-US" altLang="ja-JP" sz="6000" dirty="0" smtClean="0">
              <a:solidFill>
                <a:srgbClr val="00B050"/>
              </a:solidFill>
            </a:endParaRPr>
          </a:p>
        </p:txBody>
      </p:sp>
    </p:spTree>
    <p:extLst>
      <p:ext uri="{BB962C8B-B14F-4D97-AF65-F5344CB8AC3E}">
        <p14:creationId xmlns:p14="http://schemas.microsoft.com/office/powerpoint/2010/main" val="7182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marL="0" indent="0">
              <a:buNone/>
            </a:pPr>
            <a:r>
              <a:rPr kumimoji="1" lang="ja-JP" altLang="en-US" dirty="0" smtClean="0">
                <a:solidFill>
                  <a:srgbClr val="FF0000"/>
                </a:solidFill>
              </a:rPr>
              <a:t>社会教育が止まると・・・</a:t>
            </a:r>
            <a:endParaRPr kumimoji="1" lang="en-US" altLang="ja-JP" dirty="0" smtClean="0">
              <a:solidFill>
                <a:srgbClr val="FF0000"/>
              </a:solidFill>
            </a:endParaRPr>
          </a:p>
          <a:p>
            <a:pPr marL="0" indent="0">
              <a:buNone/>
            </a:pPr>
            <a:endParaRPr lang="en-US" altLang="ja-JP" dirty="0">
              <a:solidFill>
                <a:srgbClr val="FF0000"/>
              </a:solidFill>
            </a:endParaRPr>
          </a:p>
          <a:p>
            <a:pPr marL="0" indent="0">
              <a:buNone/>
            </a:pPr>
            <a:r>
              <a:rPr kumimoji="1" lang="ja-JP" altLang="en-US" dirty="0" smtClean="0">
                <a:solidFill>
                  <a:srgbClr val="FF0000"/>
                </a:solidFill>
              </a:rPr>
              <a:t>地域が、学校が、先生が、保護者が協働できません・・・</a:t>
            </a:r>
            <a:endParaRPr kumimoji="1" lang="en-US" altLang="ja-JP" dirty="0" smtClean="0">
              <a:solidFill>
                <a:srgbClr val="FF0000"/>
              </a:solidFill>
            </a:endParaRPr>
          </a:p>
          <a:p>
            <a:pPr marL="0" indent="0">
              <a:buNone/>
            </a:pPr>
            <a:endParaRPr lang="en-US" altLang="ja-JP" dirty="0">
              <a:solidFill>
                <a:srgbClr val="FF0000"/>
              </a:solidFill>
            </a:endParaRPr>
          </a:p>
          <a:p>
            <a:pPr marL="0" indent="0">
              <a:buNone/>
            </a:pPr>
            <a:r>
              <a:rPr kumimoji="1" lang="ja-JP" altLang="en-US" dirty="0" smtClean="0">
                <a:solidFill>
                  <a:srgbClr val="FF0000"/>
                </a:solidFill>
              </a:rPr>
              <a:t>そこで暮らす子ども達への影響は計り知れません・・・</a:t>
            </a:r>
            <a:endParaRPr kumimoji="1" lang="en-US" altLang="ja-JP" dirty="0" smtClean="0">
              <a:solidFill>
                <a:srgbClr val="FF0000"/>
              </a:solidFill>
            </a:endParaRPr>
          </a:p>
          <a:p>
            <a:pPr marL="0" indent="0">
              <a:buNone/>
            </a:pPr>
            <a:endParaRPr lang="en-US" altLang="ja-JP" dirty="0">
              <a:solidFill>
                <a:srgbClr val="FF0000"/>
              </a:solidFill>
            </a:endParaRPr>
          </a:p>
          <a:p>
            <a:pPr marL="0" indent="0">
              <a:buNone/>
            </a:pPr>
            <a:endParaRPr kumimoji="1" lang="ja-JP" altLang="en-US" dirty="0">
              <a:solidFill>
                <a:srgbClr val="FF0000"/>
              </a:solidFill>
            </a:endParaRPr>
          </a:p>
        </p:txBody>
      </p:sp>
    </p:spTree>
    <p:extLst>
      <p:ext uri="{BB962C8B-B14F-4D97-AF65-F5344CB8AC3E}">
        <p14:creationId xmlns:p14="http://schemas.microsoft.com/office/powerpoint/2010/main" val="3471672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FF0000"/>
                </a:solidFill>
              </a:rPr>
              <a:t>個人的には（コロナ禍だからこそ）</a:t>
            </a:r>
            <a:endParaRPr kumimoji="1" lang="ja-JP" altLang="en-US" dirty="0">
              <a:solidFill>
                <a:srgbClr val="FF0000"/>
              </a:solidFill>
            </a:endParaRPr>
          </a:p>
        </p:txBody>
      </p:sp>
      <p:sp>
        <p:nvSpPr>
          <p:cNvPr id="3" name="コンテンツ プレースホルダー 2"/>
          <p:cNvSpPr>
            <a:spLocks noGrp="1"/>
          </p:cNvSpPr>
          <p:nvPr>
            <p:ph idx="1"/>
          </p:nvPr>
        </p:nvSpPr>
        <p:spPr/>
        <p:txBody>
          <a:bodyPr/>
          <a:lstStyle/>
          <a:p>
            <a:pPr marL="0" indent="0">
              <a:buNone/>
            </a:pPr>
            <a:r>
              <a:rPr kumimoji="1" lang="ja-JP" altLang="en-US" dirty="0" smtClean="0"/>
              <a:t>以上のことを最初に学ぶことが肝心だと考える。</a:t>
            </a:r>
            <a:endParaRPr kumimoji="1" lang="en-US" altLang="ja-JP" dirty="0" smtClean="0"/>
          </a:p>
          <a:p>
            <a:pPr marL="0" indent="0">
              <a:buNone/>
            </a:pPr>
            <a:endParaRPr lang="en-US" altLang="ja-JP" dirty="0"/>
          </a:p>
          <a:p>
            <a:pPr marL="0" indent="0">
              <a:buNone/>
            </a:pPr>
            <a:r>
              <a:rPr kumimoji="1" lang="ja-JP" altLang="en-US" dirty="0" smtClean="0"/>
              <a:t>県や地区での様々な研修の最初にあればよかったなと、経験上思ったりもします。</a:t>
            </a:r>
            <a:endParaRPr kumimoji="1" lang="en-US" altLang="ja-JP" dirty="0" smtClean="0"/>
          </a:p>
          <a:p>
            <a:pPr marL="0" indent="0">
              <a:buNone/>
            </a:pPr>
            <a:r>
              <a:rPr lang="ja-JP" altLang="en-US" dirty="0" smtClean="0">
                <a:solidFill>
                  <a:srgbClr val="FF0000"/>
                </a:solidFill>
              </a:rPr>
              <a:t>単Ｐ・地区Ｐ・県Ｐで</a:t>
            </a:r>
            <a:endParaRPr lang="en-US" altLang="ja-JP" dirty="0">
              <a:solidFill>
                <a:srgbClr val="FF0000"/>
              </a:solidFill>
            </a:endParaRPr>
          </a:p>
          <a:p>
            <a:pPr marL="0" indent="0">
              <a:buNone/>
            </a:pPr>
            <a:r>
              <a:rPr kumimoji="1" lang="ja-JP" altLang="en-US" dirty="0" smtClean="0"/>
              <a:t>ＰＴＡについて学ぶことは意外と</a:t>
            </a:r>
            <a:r>
              <a:rPr lang="ja-JP" altLang="en-US" dirty="0"/>
              <a:t>無い</a:t>
            </a:r>
            <a:r>
              <a:rPr kumimoji="1" lang="ja-JP" altLang="en-US" dirty="0" smtClean="0"/>
              <a:t>です・・・</a:t>
            </a:r>
            <a:endParaRPr kumimoji="1" lang="en-US" altLang="ja-JP" dirty="0" smtClean="0"/>
          </a:p>
          <a:p>
            <a:pPr marL="0" indent="0">
              <a:buNone/>
            </a:pPr>
            <a:r>
              <a:rPr lang="ja-JP" altLang="en-US" dirty="0" smtClean="0"/>
              <a:t>単Ｐの会長さんは、それを知って、自由に深く活動してもらいたいです。（単ＰがＰＴＡの基本）</a:t>
            </a:r>
            <a:endParaRPr kumimoji="1" lang="ja-JP" altLang="en-US" dirty="0"/>
          </a:p>
        </p:txBody>
      </p:sp>
    </p:spTree>
    <p:extLst>
      <p:ext uri="{BB962C8B-B14F-4D97-AF65-F5344CB8AC3E}">
        <p14:creationId xmlns:p14="http://schemas.microsoft.com/office/powerpoint/2010/main" val="5091686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solidFill>
                  <a:schemeClr val="accent1"/>
                </a:solidFill>
              </a:rPr>
              <a:t>おまけ</a:t>
            </a:r>
            <a:r>
              <a:rPr kumimoji="1" lang="ja-JP" altLang="en-US" dirty="0" smtClean="0"/>
              <a:t>　会長さんに伝えたい事</a:t>
            </a:r>
            <a:r>
              <a:rPr kumimoji="1" lang="en-US" altLang="ja-JP" dirty="0" smtClean="0"/>
              <a:t/>
            </a:r>
            <a:br>
              <a:rPr kumimoji="1" lang="en-US" altLang="ja-JP" dirty="0" smtClean="0"/>
            </a:br>
            <a:r>
              <a:rPr lang="ja-JP" altLang="en-US" dirty="0" smtClean="0"/>
              <a:t>（経験からお願いしたい事）</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pPr marL="0" indent="0">
              <a:buNone/>
            </a:pPr>
            <a:r>
              <a:rPr lang="ja-JP" altLang="en-US" u="sng" dirty="0" smtClean="0">
                <a:solidFill>
                  <a:srgbClr val="FF0000"/>
                </a:solidFill>
              </a:rPr>
              <a:t>コミュニケーションの大切さを感じて下さい。</a:t>
            </a:r>
            <a:endParaRPr lang="en-US" altLang="ja-JP" u="sng" dirty="0" smtClean="0">
              <a:solidFill>
                <a:srgbClr val="FF0000"/>
              </a:solidFill>
            </a:endParaRPr>
          </a:p>
          <a:p>
            <a:pPr marL="0" indent="0">
              <a:buNone/>
            </a:pPr>
            <a:r>
              <a:rPr kumimoji="1" lang="ja-JP" altLang="en-US" dirty="0" smtClean="0"/>
              <a:t>・学校の先生（校長、教頭、担当の先生）</a:t>
            </a:r>
            <a:endParaRPr kumimoji="1" lang="en-US" altLang="ja-JP" dirty="0" smtClean="0"/>
          </a:p>
          <a:p>
            <a:pPr marL="0" indent="0">
              <a:buNone/>
            </a:pPr>
            <a:r>
              <a:rPr lang="ja-JP" altLang="en-US" dirty="0" smtClean="0"/>
              <a:t>・役員間、保護者</a:t>
            </a:r>
            <a:r>
              <a:rPr lang="ja-JP" altLang="en-US" dirty="0"/>
              <a:t>、</a:t>
            </a:r>
            <a:r>
              <a:rPr kumimoji="1" lang="ja-JP" altLang="en-US" dirty="0" smtClean="0"/>
              <a:t>地域の方々　　などなど</a:t>
            </a:r>
            <a:endParaRPr kumimoji="1" lang="en-US" altLang="ja-JP" dirty="0" smtClean="0"/>
          </a:p>
          <a:p>
            <a:pPr marL="0" indent="0">
              <a:buNone/>
            </a:pPr>
            <a:r>
              <a:rPr lang="ja-JP" altLang="en-US" dirty="0" smtClean="0"/>
              <a:t>・保護者を中心に</a:t>
            </a:r>
            <a:r>
              <a:rPr lang="ja-JP" altLang="en-US" dirty="0" smtClean="0">
                <a:solidFill>
                  <a:srgbClr val="FF0000"/>
                </a:solidFill>
                <a:effectLst>
                  <a:outerShdw blurRad="38100" dist="38100" dir="2700000" algn="tl">
                    <a:srgbClr val="000000">
                      <a:alpha val="43137"/>
                    </a:srgbClr>
                  </a:outerShdw>
                </a:effectLst>
              </a:rPr>
              <a:t>大人が「学べる場」</a:t>
            </a:r>
            <a:r>
              <a:rPr lang="ja-JP" altLang="en-US" dirty="0" smtClean="0"/>
              <a:t>を設定</a:t>
            </a:r>
            <a:endParaRPr kumimoji="1" lang="en-US" altLang="ja-JP" dirty="0" smtClean="0"/>
          </a:p>
          <a:p>
            <a:pPr marL="0" indent="0">
              <a:buNone/>
            </a:pPr>
            <a:r>
              <a:rPr lang="ja-JP" altLang="en-US" dirty="0" smtClean="0"/>
              <a:t>　　　　　　　　</a:t>
            </a:r>
            <a:r>
              <a:rPr lang="ja-JP" altLang="en-US" dirty="0" smtClean="0">
                <a:solidFill>
                  <a:srgbClr val="0070C0"/>
                </a:solidFill>
              </a:rPr>
              <a:t>縦のつながり</a:t>
            </a:r>
            <a:endParaRPr lang="en-US" altLang="ja-JP" dirty="0"/>
          </a:p>
          <a:p>
            <a:pPr marL="0" indent="0">
              <a:buNone/>
            </a:pPr>
            <a:r>
              <a:rPr kumimoji="1" lang="ja-JP" altLang="en-US" dirty="0" smtClean="0"/>
              <a:t>コロナ禍では連絡方法や発信方法も大切。</a:t>
            </a:r>
            <a:endParaRPr kumimoji="1" lang="en-US" altLang="ja-JP" dirty="0" smtClean="0"/>
          </a:p>
          <a:p>
            <a:pPr marL="0" indent="0">
              <a:buNone/>
            </a:pPr>
            <a:r>
              <a:rPr lang="ja-JP" altLang="en-US" dirty="0"/>
              <a:t>（</a:t>
            </a:r>
            <a:r>
              <a:rPr lang="ja-JP" altLang="en-US" dirty="0" smtClean="0"/>
              <a:t>ＳＮＳ、リモート）</a:t>
            </a:r>
            <a:endParaRPr kumimoji="1" lang="en-US" altLang="ja-JP" dirty="0" smtClean="0"/>
          </a:p>
          <a:p>
            <a:pPr marL="0" indent="0">
              <a:buNone/>
            </a:pPr>
            <a:r>
              <a:rPr lang="ja-JP" altLang="en-US" dirty="0" smtClean="0"/>
              <a:t>また限られた挨拶（行事・広報紙）も大切。</a:t>
            </a:r>
            <a:endParaRPr lang="en-US" altLang="ja-JP" dirty="0" smtClean="0"/>
          </a:p>
          <a:p>
            <a:pPr marL="0" indent="0">
              <a:buNone/>
            </a:pPr>
            <a:r>
              <a:rPr kumimoji="1" lang="ja-JP" altLang="en-US" dirty="0" smtClean="0"/>
              <a:t>会長</a:t>
            </a:r>
            <a:r>
              <a:rPr lang="ja-JP" altLang="en-US" dirty="0"/>
              <a:t>の</a:t>
            </a:r>
            <a:r>
              <a:rPr lang="ja-JP" altLang="en-US" dirty="0" smtClean="0"/>
              <a:t>頑張りを応援してくれます。（意識共有）</a:t>
            </a:r>
            <a:endParaRPr kumimoji="1" lang="en-US" altLang="ja-JP" dirty="0" smtClean="0"/>
          </a:p>
        </p:txBody>
      </p:sp>
    </p:spTree>
    <p:extLst>
      <p:ext uri="{BB962C8B-B14F-4D97-AF65-F5344CB8AC3E}">
        <p14:creationId xmlns:p14="http://schemas.microsoft.com/office/powerpoint/2010/main" val="774951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620688"/>
            <a:ext cx="8229600" cy="5616624"/>
          </a:xfrm>
        </p:spPr>
        <p:txBody>
          <a:bodyPr>
            <a:normAutofit fontScale="62500" lnSpcReduction="20000"/>
          </a:bodyPr>
          <a:lstStyle/>
          <a:p>
            <a:pPr marL="0" indent="0">
              <a:buNone/>
            </a:pPr>
            <a:r>
              <a:rPr kumimoji="1" lang="ja-JP" altLang="en-US" dirty="0" smtClean="0">
                <a:solidFill>
                  <a:srgbClr val="FF0000"/>
                </a:solidFill>
              </a:rPr>
              <a:t>今だからこそ、未来を見据えて、できることから。</a:t>
            </a:r>
            <a:endParaRPr kumimoji="1" lang="en-US" altLang="ja-JP" dirty="0" smtClean="0">
              <a:solidFill>
                <a:srgbClr val="FF0000"/>
              </a:solidFill>
            </a:endParaRPr>
          </a:p>
          <a:p>
            <a:pPr marL="0" indent="0">
              <a:buNone/>
            </a:pPr>
            <a:r>
              <a:rPr lang="en-US" altLang="ja-JP" dirty="0" smtClean="0"/>
              <a:t>※</a:t>
            </a:r>
            <a:r>
              <a:rPr lang="ja-JP" altLang="en-US" dirty="0" smtClean="0"/>
              <a:t>～会長の意見から～</a:t>
            </a:r>
            <a:endParaRPr lang="en-US" altLang="ja-JP" dirty="0" smtClean="0"/>
          </a:p>
          <a:p>
            <a:pPr marL="0" indent="0">
              <a:buNone/>
            </a:pPr>
            <a:r>
              <a:rPr kumimoji="1" lang="ja-JP" altLang="en-US" dirty="0"/>
              <a:t>　</a:t>
            </a:r>
            <a:r>
              <a:rPr kumimoji="1" lang="ja-JP" altLang="en-US" dirty="0" smtClean="0"/>
              <a:t>　・この時期だからＰＴＡの目的が分かった。</a:t>
            </a:r>
            <a:endParaRPr kumimoji="1" lang="en-US" altLang="ja-JP" dirty="0" smtClean="0"/>
          </a:p>
          <a:p>
            <a:pPr marL="0" indent="0">
              <a:buNone/>
            </a:pPr>
            <a:r>
              <a:rPr lang="ja-JP" altLang="en-US" dirty="0"/>
              <a:t>　</a:t>
            </a:r>
            <a:r>
              <a:rPr lang="ja-JP" altLang="en-US" dirty="0" smtClean="0"/>
              <a:t>　・本当に必要なこととそうではないことの区別がついた。</a:t>
            </a:r>
            <a:endParaRPr lang="en-US" altLang="ja-JP" dirty="0" smtClean="0"/>
          </a:p>
          <a:p>
            <a:pPr marL="0" indent="0">
              <a:buNone/>
            </a:pPr>
            <a:r>
              <a:rPr lang="ja-JP" altLang="en-US" dirty="0"/>
              <a:t>　</a:t>
            </a:r>
            <a:r>
              <a:rPr lang="ja-JP" altLang="en-US" dirty="0" smtClean="0"/>
              <a:t>　・事業の精査をこの時期にしたいと感じた。</a:t>
            </a:r>
            <a:endParaRPr lang="en-US" altLang="ja-JP" dirty="0" smtClean="0"/>
          </a:p>
          <a:p>
            <a:pPr marL="0" indent="0">
              <a:buNone/>
            </a:pPr>
            <a:r>
              <a:rPr lang="ja-JP" altLang="en-US" dirty="0"/>
              <a:t>　</a:t>
            </a:r>
            <a:r>
              <a:rPr lang="ja-JP" altLang="en-US" dirty="0" smtClean="0"/>
              <a:t>　・学校に寄り添ってコミュニケーションをとる必要性を痛感</a:t>
            </a:r>
            <a:endParaRPr lang="en-US" altLang="ja-JP" dirty="0" smtClean="0"/>
          </a:p>
          <a:p>
            <a:pPr marL="0" indent="0">
              <a:buNone/>
            </a:pPr>
            <a:r>
              <a:rPr lang="ja-JP" altLang="en-US" dirty="0"/>
              <a:t>　</a:t>
            </a:r>
            <a:r>
              <a:rPr lang="ja-JP" altLang="en-US" dirty="0" smtClean="0"/>
              <a:t>　　した。</a:t>
            </a:r>
            <a:endParaRPr lang="en-US" altLang="ja-JP" dirty="0" smtClean="0"/>
          </a:p>
          <a:p>
            <a:pPr marL="0" indent="0">
              <a:buNone/>
            </a:pPr>
            <a:r>
              <a:rPr lang="ja-JP" altLang="en-US" dirty="0"/>
              <a:t>　</a:t>
            </a:r>
            <a:r>
              <a:rPr lang="ja-JP" altLang="en-US" dirty="0" smtClean="0"/>
              <a:t>　・学校に全てをお願いしている実情に申し訳なかった。</a:t>
            </a:r>
            <a:endParaRPr lang="en-US" altLang="ja-JP" dirty="0" smtClean="0"/>
          </a:p>
          <a:p>
            <a:pPr marL="0" indent="0">
              <a:buNone/>
            </a:pPr>
            <a:r>
              <a:rPr lang="ja-JP" altLang="en-US" dirty="0"/>
              <a:t>　</a:t>
            </a:r>
            <a:r>
              <a:rPr lang="ja-JP" altLang="en-US" dirty="0" smtClean="0"/>
              <a:t>　・役員の苦労を初めて実感した。</a:t>
            </a:r>
            <a:endParaRPr lang="en-US" altLang="ja-JP" dirty="0" smtClean="0"/>
          </a:p>
          <a:p>
            <a:pPr marL="0" indent="0">
              <a:buNone/>
            </a:pPr>
            <a:r>
              <a:rPr lang="ja-JP" altLang="en-US" dirty="0"/>
              <a:t>　</a:t>
            </a:r>
            <a:r>
              <a:rPr lang="ja-JP" altLang="en-US" dirty="0" smtClean="0"/>
              <a:t>　・助けてくれる地域の有難さを痛感した。</a:t>
            </a:r>
            <a:endParaRPr lang="en-US" altLang="ja-JP" dirty="0" smtClean="0"/>
          </a:p>
          <a:p>
            <a:pPr marL="0" indent="0">
              <a:buNone/>
            </a:pPr>
            <a:r>
              <a:rPr lang="ja-JP" altLang="en-US" dirty="0"/>
              <a:t>　</a:t>
            </a:r>
            <a:r>
              <a:rPr lang="ja-JP" altLang="en-US" dirty="0" smtClean="0"/>
              <a:t>　・ＰＴＡ活動への温度差が、コロナ禍で浮き彫りになった。</a:t>
            </a:r>
            <a:endParaRPr lang="en-US" altLang="ja-JP" dirty="0" smtClean="0"/>
          </a:p>
          <a:p>
            <a:pPr marL="0" indent="0">
              <a:buNone/>
            </a:pPr>
            <a:r>
              <a:rPr lang="ja-JP" altLang="en-US" dirty="0"/>
              <a:t>　</a:t>
            </a:r>
            <a:r>
              <a:rPr lang="ja-JP" altLang="en-US" dirty="0" smtClean="0"/>
              <a:t>　　地道に啓蒙していく必要性を痛感した。</a:t>
            </a:r>
            <a:endParaRPr lang="en-US" altLang="ja-JP" dirty="0" smtClean="0"/>
          </a:p>
          <a:p>
            <a:pPr marL="0" indent="0">
              <a:buNone/>
            </a:pPr>
            <a:r>
              <a:rPr lang="ja-JP" altLang="en-US" dirty="0"/>
              <a:t>　</a:t>
            </a:r>
            <a:r>
              <a:rPr lang="ja-JP" altLang="en-US" dirty="0" smtClean="0"/>
              <a:t>　・保護者や先生との繋がりの大切さを痛感した。</a:t>
            </a:r>
            <a:endParaRPr lang="en-US" altLang="ja-JP" dirty="0" smtClean="0"/>
          </a:p>
          <a:p>
            <a:pPr marL="0" indent="0">
              <a:buNone/>
            </a:pPr>
            <a:r>
              <a:rPr lang="ja-JP" altLang="en-US" dirty="0"/>
              <a:t>　</a:t>
            </a:r>
            <a:r>
              <a:rPr lang="ja-JP" altLang="en-US" dirty="0" smtClean="0"/>
              <a:t>　・役員の協力と理解が無いと物事は進まないと身をもって知った。</a:t>
            </a:r>
            <a:endParaRPr lang="en-US" altLang="ja-JP" dirty="0" smtClean="0"/>
          </a:p>
          <a:p>
            <a:pPr marL="0" indent="0">
              <a:buNone/>
            </a:pPr>
            <a:endParaRPr lang="en-US" altLang="ja-JP" dirty="0"/>
          </a:p>
          <a:p>
            <a:pPr marL="0" indent="0">
              <a:buNone/>
            </a:pPr>
            <a:r>
              <a:rPr lang="ja-JP" altLang="en-US" dirty="0" smtClean="0"/>
              <a:t>　　　</a:t>
            </a:r>
            <a:r>
              <a:rPr lang="ja-JP" altLang="en-US" dirty="0" smtClean="0">
                <a:solidFill>
                  <a:srgbClr val="0070C0"/>
                </a:solidFill>
              </a:rPr>
              <a:t>少しずつ前進！　翌年に繋がる活動は、子どもの未来に繋がります！</a:t>
            </a:r>
            <a:endParaRPr lang="en-US" altLang="ja-JP" dirty="0" smtClean="0">
              <a:solidFill>
                <a:srgbClr val="0070C0"/>
              </a:solidFill>
            </a:endParaRPr>
          </a:p>
          <a:p>
            <a:pPr marL="0" indent="0">
              <a:buNone/>
            </a:pPr>
            <a:r>
              <a:rPr lang="ja-JP" altLang="en-US" dirty="0">
                <a:solidFill>
                  <a:srgbClr val="0070C0"/>
                </a:solidFill>
              </a:rPr>
              <a:t>　</a:t>
            </a:r>
            <a:r>
              <a:rPr lang="ja-JP" altLang="en-US" dirty="0" smtClean="0">
                <a:solidFill>
                  <a:srgbClr val="0070C0"/>
                </a:solidFill>
              </a:rPr>
              <a:t>　　</a:t>
            </a:r>
            <a:endParaRPr lang="en-US" altLang="ja-JP" dirty="0" smtClean="0">
              <a:solidFill>
                <a:srgbClr val="0070C0"/>
              </a:solidFill>
            </a:endParaRPr>
          </a:p>
          <a:p>
            <a:pPr marL="0" indent="0">
              <a:buNone/>
            </a:pPr>
            <a:r>
              <a:rPr lang="ja-JP" altLang="en-US" dirty="0">
                <a:solidFill>
                  <a:srgbClr val="0070C0"/>
                </a:solidFill>
              </a:rPr>
              <a:t>　</a:t>
            </a:r>
            <a:r>
              <a:rPr lang="ja-JP" altLang="en-US" dirty="0" smtClean="0">
                <a:solidFill>
                  <a:srgbClr val="0070C0"/>
                </a:solidFill>
              </a:rPr>
              <a:t>　　</a:t>
            </a:r>
            <a:r>
              <a:rPr lang="ja-JP" altLang="en-US" dirty="0" smtClean="0">
                <a:solidFill>
                  <a:schemeClr val="accent4"/>
                </a:solidFill>
              </a:rPr>
              <a:t>新しい</a:t>
            </a:r>
            <a:r>
              <a:rPr lang="en-US" altLang="ja-JP" dirty="0" smtClean="0">
                <a:solidFill>
                  <a:schemeClr val="accent4"/>
                </a:solidFill>
              </a:rPr>
              <a:t>PTA</a:t>
            </a:r>
            <a:r>
              <a:rPr lang="ja-JP" altLang="en-US" dirty="0" smtClean="0">
                <a:solidFill>
                  <a:schemeClr val="accent4"/>
                </a:solidFill>
              </a:rPr>
              <a:t>の活動形式が各場所に現れているのも見られます！！</a:t>
            </a:r>
            <a:endParaRPr lang="en-US" altLang="ja-JP" dirty="0" smtClean="0"/>
          </a:p>
          <a:p>
            <a:pPr marL="0" indent="0">
              <a:buNone/>
            </a:pPr>
            <a:endParaRPr lang="en-US" altLang="ja-JP" dirty="0" smtClean="0"/>
          </a:p>
          <a:p>
            <a:pPr marL="0" indent="0">
              <a:buNone/>
            </a:pPr>
            <a:endParaRPr kumimoji="1" lang="ja-JP" altLang="en-US" dirty="0"/>
          </a:p>
        </p:txBody>
      </p:sp>
    </p:spTree>
    <p:extLst>
      <p:ext uri="{BB962C8B-B14F-4D97-AF65-F5344CB8AC3E}">
        <p14:creationId xmlns:p14="http://schemas.microsoft.com/office/powerpoint/2010/main" val="2102150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自己紹介</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0" indent="0">
              <a:buNone/>
            </a:pPr>
            <a:r>
              <a:rPr kumimoji="1" lang="ja-JP" altLang="en-US" dirty="0" smtClean="0"/>
              <a:t>水谷千万夫　５６歳</a:t>
            </a:r>
            <a:endParaRPr kumimoji="1" lang="en-US" altLang="ja-JP" dirty="0" smtClean="0"/>
          </a:p>
          <a:p>
            <a:pPr marL="0" indent="0">
              <a:buNone/>
            </a:pPr>
            <a:endParaRPr lang="en-US" altLang="ja-JP" dirty="0"/>
          </a:p>
          <a:p>
            <a:pPr marL="0" indent="0">
              <a:buNone/>
            </a:pPr>
            <a:r>
              <a:rPr kumimoji="1" lang="ja-JP" altLang="en-US" dirty="0" smtClean="0"/>
              <a:t>ただの会社員（某機械メーカー　不二越）</a:t>
            </a:r>
            <a:endParaRPr kumimoji="1" lang="en-US" altLang="ja-JP" dirty="0" smtClean="0"/>
          </a:p>
          <a:p>
            <a:pPr marL="0" indent="0">
              <a:buNone/>
            </a:pPr>
            <a:endParaRPr lang="en-US" altLang="ja-JP" dirty="0"/>
          </a:p>
          <a:p>
            <a:pPr marL="0" indent="0">
              <a:buNone/>
            </a:pPr>
            <a:r>
              <a:rPr kumimoji="1" lang="ja-JP" altLang="en-US" dirty="0" smtClean="0"/>
              <a:t>ＰＴＡを学問として語る気はない・・・（気楽に）</a:t>
            </a:r>
            <a:endParaRPr kumimoji="1" lang="en-US" altLang="ja-JP" dirty="0" smtClean="0"/>
          </a:p>
          <a:p>
            <a:pPr marL="0" indent="0">
              <a:buNone/>
            </a:pPr>
            <a:endParaRPr lang="en-US" altLang="ja-JP" dirty="0"/>
          </a:p>
          <a:p>
            <a:pPr marL="0" indent="0">
              <a:buNone/>
            </a:pPr>
            <a:r>
              <a:rPr kumimoji="1" lang="ja-JP" altLang="en-US" dirty="0" smtClean="0"/>
              <a:t>が、頑張る会長さんを応援する気持ちは誰よりもあると自負</a:t>
            </a:r>
            <a:r>
              <a:rPr kumimoji="1" lang="en-US" altLang="ja-JP" dirty="0" smtClean="0"/>
              <a:t>(</a:t>
            </a:r>
            <a:r>
              <a:rPr kumimoji="1" lang="ja-JP" altLang="en-US" dirty="0" smtClean="0"/>
              <a:t>笑</a:t>
            </a:r>
            <a:r>
              <a:rPr kumimoji="1" lang="en-US" altLang="ja-JP" dirty="0" smtClean="0"/>
              <a:t>)</a:t>
            </a:r>
            <a:endParaRPr kumimoji="1" lang="ja-JP" altLang="en-US" dirty="0"/>
          </a:p>
        </p:txBody>
      </p:sp>
    </p:spTree>
    <p:extLst>
      <p:ext uri="{BB962C8B-B14F-4D97-AF65-F5344CB8AC3E}">
        <p14:creationId xmlns:p14="http://schemas.microsoft.com/office/powerpoint/2010/main" val="3979657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692696"/>
            <a:ext cx="8229600" cy="5433467"/>
          </a:xfrm>
        </p:spPr>
        <p:txBody>
          <a:bodyPr>
            <a:normAutofit lnSpcReduction="10000"/>
          </a:bodyPr>
          <a:lstStyle/>
          <a:p>
            <a:pPr marL="0" indent="0">
              <a:buNone/>
            </a:pPr>
            <a:r>
              <a:rPr kumimoji="1" lang="ja-JP" altLang="en-US" dirty="0" smtClean="0">
                <a:solidFill>
                  <a:srgbClr val="FF0000"/>
                </a:solidFill>
              </a:rPr>
              <a:t>学校や保護者と大いにコミュニケーションをとるため、自ら学ぶ姿勢を持ちましょう。</a:t>
            </a:r>
            <a:endParaRPr kumimoji="1" lang="en-US" altLang="ja-JP" dirty="0" smtClean="0">
              <a:solidFill>
                <a:srgbClr val="FF0000"/>
              </a:solidFill>
            </a:endParaRPr>
          </a:p>
          <a:p>
            <a:pPr marL="0" indent="0">
              <a:buNone/>
            </a:pPr>
            <a:r>
              <a:rPr lang="ja-JP" altLang="en-US" dirty="0" smtClean="0">
                <a:solidFill>
                  <a:srgbClr val="FF0000"/>
                </a:solidFill>
              </a:rPr>
              <a:t>　　　　　　　　</a:t>
            </a:r>
            <a:r>
              <a:rPr lang="ja-JP" altLang="en-US" dirty="0" smtClean="0">
                <a:solidFill>
                  <a:srgbClr val="002060"/>
                </a:solidFill>
              </a:rPr>
              <a:t>横のつながり</a:t>
            </a:r>
            <a:endParaRPr lang="en-US" altLang="ja-JP" dirty="0">
              <a:solidFill>
                <a:srgbClr val="FF0000"/>
              </a:solidFill>
            </a:endParaRPr>
          </a:p>
          <a:p>
            <a:pPr marL="0" indent="0">
              <a:buNone/>
            </a:pPr>
            <a:r>
              <a:rPr kumimoji="1" lang="ja-JP" altLang="en-US" dirty="0" smtClean="0"/>
              <a:t>・他校との情報交換</a:t>
            </a:r>
            <a:endParaRPr kumimoji="1" lang="en-US" altLang="ja-JP" dirty="0" smtClean="0"/>
          </a:p>
          <a:p>
            <a:pPr marL="0" indent="0">
              <a:buNone/>
            </a:pPr>
            <a:r>
              <a:rPr lang="ja-JP" altLang="en-US" dirty="0" smtClean="0"/>
              <a:t>～単位ＰＴＡの活動は学校によって違います～</a:t>
            </a:r>
            <a:endParaRPr lang="en-US" altLang="ja-JP" dirty="0" smtClean="0"/>
          </a:p>
          <a:p>
            <a:pPr marL="0" indent="0">
              <a:buNone/>
            </a:pPr>
            <a:r>
              <a:rPr kumimoji="1" lang="ja-JP" altLang="en-US" dirty="0" smtClean="0"/>
              <a:t>・研修会への参加</a:t>
            </a:r>
            <a:endParaRPr kumimoji="1" lang="en-US" altLang="ja-JP" dirty="0" smtClean="0"/>
          </a:p>
          <a:p>
            <a:pPr marL="0" indent="0">
              <a:buNone/>
            </a:pPr>
            <a:r>
              <a:rPr lang="ja-JP" altLang="en-US" dirty="0" smtClean="0"/>
              <a:t>～</a:t>
            </a:r>
            <a:r>
              <a:rPr lang="ja-JP" altLang="en-US" dirty="0"/>
              <a:t>地区</a:t>
            </a:r>
            <a:r>
              <a:rPr lang="ja-JP" altLang="en-US" dirty="0" smtClean="0"/>
              <a:t>Ｐ・富山県Ｐ・日本ＰＴＡ～</a:t>
            </a:r>
            <a:endParaRPr lang="en-US" altLang="ja-JP" dirty="0" smtClean="0"/>
          </a:p>
          <a:p>
            <a:pPr marL="0" indent="0">
              <a:buNone/>
            </a:pPr>
            <a:r>
              <a:rPr kumimoji="1" lang="ja-JP" altLang="en-US" dirty="0" smtClean="0"/>
              <a:t>・教育問題への提言</a:t>
            </a:r>
            <a:endParaRPr kumimoji="1" lang="en-US" altLang="ja-JP" dirty="0" smtClean="0"/>
          </a:p>
          <a:p>
            <a:pPr marL="0" indent="0">
              <a:buNone/>
            </a:pPr>
            <a:r>
              <a:rPr lang="ja-JP" altLang="en-US" dirty="0" smtClean="0"/>
              <a:t>～不登校、ＧＩＧＡスクール、小中統廃合、ネット</a:t>
            </a:r>
            <a:endParaRPr lang="en-US" altLang="ja-JP" dirty="0" smtClean="0"/>
          </a:p>
          <a:p>
            <a:pPr marL="0" indent="0">
              <a:buNone/>
            </a:pPr>
            <a:r>
              <a:rPr lang="ja-JP" altLang="en-US" dirty="0" smtClean="0"/>
              <a:t>　　問題など～　</a:t>
            </a:r>
            <a:r>
              <a:rPr lang="ja-JP" altLang="en-US" dirty="0" smtClean="0">
                <a:solidFill>
                  <a:schemeClr val="tx2"/>
                </a:solidFill>
              </a:rPr>
              <a:t>地区Ｐや県Ｐはこのために！</a:t>
            </a:r>
            <a:endParaRPr kumimoji="1" lang="ja-JP" altLang="en-US" dirty="0">
              <a:solidFill>
                <a:schemeClr val="tx2"/>
              </a:solidFill>
            </a:endParaRPr>
          </a:p>
        </p:txBody>
      </p:sp>
    </p:spTree>
    <p:extLst>
      <p:ext uri="{BB962C8B-B14F-4D97-AF65-F5344CB8AC3E}">
        <p14:creationId xmlns:p14="http://schemas.microsoft.com/office/powerpoint/2010/main" val="3732558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水谷\Pictures\不登校数字.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8352928" cy="6120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312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水谷\Pictures\現代3つの課題.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496944" cy="633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208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solidFill>
                  <a:srgbClr val="FF0000"/>
                </a:solidFill>
              </a:rPr>
              <a:t>PTA</a:t>
            </a:r>
            <a:r>
              <a:rPr kumimoji="1" lang="ja-JP" altLang="en-US" smtClean="0">
                <a:solidFill>
                  <a:srgbClr val="FF0000"/>
                </a:solidFill>
              </a:rPr>
              <a:t>活動でできることありそうですね！！</a:t>
            </a:r>
            <a:endParaRPr kumimoji="1" lang="ja-JP" altLang="en-US">
              <a:solidFill>
                <a:srgbClr val="FF0000"/>
              </a:solidFill>
            </a:endParaRPr>
          </a:p>
        </p:txBody>
      </p:sp>
      <p:sp>
        <p:nvSpPr>
          <p:cNvPr id="3" name="サブタイトル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44788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FF0000"/>
                </a:solidFill>
              </a:rPr>
              <a:t>そして、寛容な心を大事にして！</a:t>
            </a:r>
            <a:endParaRPr kumimoji="1" lang="ja-JP" altLang="en-US" dirty="0">
              <a:solidFill>
                <a:srgbClr val="FF0000"/>
              </a:solidFill>
            </a:endParaRPr>
          </a:p>
        </p:txBody>
      </p:sp>
      <p:sp>
        <p:nvSpPr>
          <p:cNvPr id="3" name="コンテンツ プレースホルダー 2"/>
          <p:cNvSpPr>
            <a:spLocks noGrp="1"/>
          </p:cNvSpPr>
          <p:nvPr>
            <p:ph idx="1"/>
          </p:nvPr>
        </p:nvSpPr>
        <p:spPr/>
        <p:txBody>
          <a:bodyPr>
            <a:normAutofit fontScale="85000" lnSpcReduction="20000"/>
          </a:bodyPr>
          <a:lstStyle/>
          <a:p>
            <a:pPr marL="0" indent="0">
              <a:buNone/>
            </a:pPr>
            <a:r>
              <a:rPr kumimoji="1" lang="ja-JP" altLang="en-US" dirty="0" smtClean="0"/>
              <a:t>・</a:t>
            </a:r>
            <a:r>
              <a:rPr kumimoji="1" lang="en-US" altLang="ja-JP" dirty="0" smtClean="0"/>
              <a:t>PTA</a:t>
            </a:r>
            <a:r>
              <a:rPr kumimoji="1" lang="ja-JP" altLang="en-US" dirty="0" smtClean="0"/>
              <a:t>役員になるのは不安</a:t>
            </a:r>
            <a:endParaRPr kumimoji="1" lang="en-US" altLang="ja-JP" dirty="0" smtClean="0"/>
          </a:p>
          <a:p>
            <a:pPr marL="0" indent="0">
              <a:buNone/>
            </a:pPr>
            <a:r>
              <a:rPr lang="ja-JP" altLang="en-US" dirty="0" smtClean="0"/>
              <a:t>・分からないことがあるのは当たり前</a:t>
            </a:r>
            <a:endParaRPr lang="en-US" altLang="ja-JP" dirty="0" smtClean="0"/>
          </a:p>
          <a:p>
            <a:pPr marL="0" indent="0">
              <a:buNone/>
            </a:pPr>
            <a:r>
              <a:rPr kumimoji="1" lang="ja-JP" altLang="en-US" dirty="0" smtClean="0"/>
              <a:t>・前年踏襲よりもできることを</a:t>
            </a:r>
            <a:endParaRPr kumimoji="1" lang="en-US" altLang="ja-JP" dirty="0" smtClean="0"/>
          </a:p>
          <a:p>
            <a:pPr marL="0" indent="0">
              <a:buNone/>
            </a:pPr>
            <a:r>
              <a:rPr lang="ja-JP" altLang="en-US" dirty="0" smtClean="0"/>
              <a:t>・恥ずかしがらずに何でも相談する</a:t>
            </a:r>
            <a:endParaRPr lang="en-US" altLang="ja-JP" dirty="0" smtClean="0"/>
          </a:p>
          <a:p>
            <a:pPr marL="0" indent="0">
              <a:buNone/>
            </a:pPr>
            <a:r>
              <a:rPr lang="ja-JP" altLang="en-US" dirty="0" smtClean="0"/>
              <a:t>・どんなことも尊重して共有しましょう</a:t>
            </a:r>
            <a:endParaRPr lang="en-US" altLang="ja-JP" dirty="0" smtClean="0"/>
          </a:p>
          <a:p>
            <a:pPr marL="0" indent="0">
              <a:buNone/>
            </a:pPr>
            <a:r>
              <a:rPr kumimoji="1" lang="ja-JP" altLang="en-US" dirty="0" smtClean="0"/>
              <a:t>・会長に全ての責任はありません！！</a:t>
            </a:r>
            <a:endParaRPr kumimoji="1" lang="en-US" altLang="ja-JP" dirty="0" smtClean="0"/>
          </a:p>
          <a:p>
            <a:pPr marL="0" indent="0">
              <a:buNone/>
            </a:pPr>
            <a:r>
              <a:rPr lang="ja-JP" altLang="en-US" dirty="0" smtClean="0"/>
              <a:t>・非難し合わない約束が大事</a:t>
            </a:r>
            <a:endParaRPr lang="en-US" altLang="ja-JP" dirty="0" smtClean="0"/>
          </a:p>
          <a:p>
            <a:pPr marL="0" indent="0">
              <a:buNone/>
            </a:pPr>
            <a:r>
              <a:rPr kumimoji="1" lang="ja-JP" altLang="en-US" dirty="0" smtClean="0"/>
              <a:t>・子育ての話は至る所で分かち合いましょう</a:t>
            </a:r>
            <a:endParaRPr kumimoji="1" lang="en-US" altLang="ja-JP" dirty="0" smtClean="0"/>
          </a:p>
          <a:p>
            <a:pPr marL="0" indent="0">
              <a:buNone/>
            </a:pPr>
            <a:r>
              <a:rPr lang="ja-JP" altLang="en-US" dirty="0"/>
              <a:t>　</a:t>
            </a:r>
            <a:endParaRPr lang="en-US" altLang="ja-JP" dirty="0" smtClean="0"/>
          </a:p>
          <a:p>
            <a:pPr marL="0" indent="0">
              <a:buNone/>
            </a:pPr>
            <a:r>
              <a:rPr kumimoji="1" lang="ja-JP" altLang="en-US" dirty="0" smtClean="0"/>
              <a:t>　</a:t>
            </a:r>
            <a:r>
              <a:rPr kumimoji="1" lang="ja-JP" altLang="en-US" dirty="0" smtClean="0">
                <a:solidFill>
                  <a:schemeClr val="accent3"/>
                </a:solidFill>
              </a:rPr>
              <a:t>～やさしい寛容な組織こそが求められる～</a:t>
            </a:r>
            <a:endParaRPr kumimoji="1" lang="ja-JP" altLang="en-US" dirty="0"/>
          </a:p>
        </p:txBody>
      </p:sp>
    </p:spTree>
    <p:extLst>
      <p:ext uri="{BB962C8B-B14F-4D97-AF65-F5344CB8AC3E}">
        <p14:creationId xmlns:p14="http://schemas.microsoft.com/office/powerpoint/2010/main" val="4184207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最後に</a:t>
            </a:r>
            <a:r>
              <a:rPr lang="ja-JP" altLang="en-US" dirty="0" smtClean="0"/>
              <a:t>～頑張る</a:t>
            </a:r>
            <a:r>
              <a:rPr lang="ja-JP" altLang="en-US" dirty="0"/>
              <a:t>皆さん</a:t>
            </a:r>
            <a:r>
              <a:rPr lang="ja-JP" altLang="en-US" dirty="0" smtClean="0"/>
              <a:t>に</a:t>
            </a:r>
            <a:r>
              <a:rPr lang="ja-JP" altLang="en-US" dirty="0"/>
              <a:t>～</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ja-JP" altLang="en-US" dirty="0"/>
              <a:t>短時間</a:t>
            </a:r>
            <a:r>
              <a:rPr kumimoji="1" lang="ja-JP" altLang="en-US" dirty="0" smtClean="0"/>
              <a:t>で全てを語れるとは全く思ってません。</a:t>
            </a:r>
            <a:endParaRPr kumimoji="1" lang="en-US" altLang="ja-JP" dirty="0" smtClean="0"/>
          </a:p>
          <a:p>
            <a:pPr marL="0" indent="0">
              <a:buNone/>
            </a:pPr>
            <a:endParaRPr lang="en-US" altLang="ja-JP" dirty="0"/>
          </a:p>
          <a:p>
            <a:pPr marL="0" indent="0">
              <a:buNone/>
            </a:pPr>
            <a:r>
              <a:rPr lang="ja-JP" altLang="en-US" dirty="0"/>
              <a:t>今日のこの時間</a:t>
            </a:r>
            <a:r>
              <a:rPr lang="ja-JP" altLang="en-US" dirty="0" smtClean="0"/>
              <a:t>を</a:t>
            </a:r>
            <a:r>
              <a:rPr lang="ja-JP" altLang="en-US" dirty="0"/>
              <a:t>有効</a:t>
            </a:r>
            <a:r>
              <a:rPr lang="ja-JP" altLang="en-US" dirty="0" smtClean="0"/>
              <a:t>に過ごせると嬉しいです</a:t>
            </a:r>
            <a:r>
              <a:rPr kumimoji="1" lang="ja-JP" altLang="en-US" dirty="0" smtClean="0"/>
              <a:t>。</a:t>
            </a:r>
            <a:endParaRPr kumimoji="1" lang="en-US" altLang="ja-JP" dirty="0" smtClean="0"/>
          </a:p>
          <a:p>
            <a:pPr marL="0" indent="0">
              <a:buNone/>
            </a:pPr>
            <a:endParaRPr lang="en-US" altLang="ja-JP" dirty="0"/>
          </a:p>
          <a:p>
            <a:pPr marL="0" indent="0">
              <a:buNone/>
            </a:pPr>
            <a:r>
              <a:rPr lang="ja-JP" altLang="en-US" dirty="0" smtClean="0"/>
              <a:t>グループ討議・懇親会までしっかり応援します</a:t>
            </a:r>
            <a:r>
              <a:rPr kumimoji="1" lang="ja-JP" altLang="en-US" dirty="0" smtClean="0"/>
              <a:t>。</a:t>
            </a:r>
            <a:endParaRPr kumimoji="1" lang="en-US" altLang="ja-JP" dirty="0" smtClean="0"/>
          </a:p>
          <a:p>
            <a:pPr marL="0" indent="0">
              <a:buNone/>
            </a:pPr>
            <a:r>
              <a:rPr lang="ja-JP" altLang="en-US" dirty="0"/>
              <a:t>　</a:t>
            </a:r>
            <a:r>
              <a:rPr lang="ja-JP" altLang="en-US" dirty="0" smtClean="0"/>
              <a:t>水谷千万夫　携帯</a:t>
            </a:r>
            <a:r>
              <a:rPr lang="en-US" altLang="ja-JP" dirty="0" smtClean="0"/>
              <a:t>090-</a:t>
            </a:r>
            <a:r>
              <a:rPr lang="ja-JP" altLang="en-US" dirty="0" smtClean="0"/>
              <a:t>****</a:t>
            </a:r>
            <a:r>
              <a:rPr lang="en-US" altLang="ja-JP" dirty="0" smtClean="0"/>
              <a:t>-</a:t>
            </a:r>
            <a:r>
              <a:rPr lang="ja-JP" altLang="en-US" dirty="0" smtClean="0"/>
              <a:t>****</a:t>
            </a:r>
            <a:endParaRPr lang="en-US" altLang="ja-JP" dirty="0" smtClean="0"/>
          </a:p>
          <a:p>
            <a:pPr marL="0" indent="0">
              <a:buNone/>
            </a:pPr>
            <a:r>
              <a:rPr kumimoji="1" lang="ja-JP" altLang="en-US" dirty="0"/>
              <a:t>　</a:t>
            </a:r>
            <a:r>
              <a:rPr kumimoji="1" lang="ja-JP" altLang="en-US" dirty="0" smtClean="0"/>
              <a:t>　　　　　　　　アドレス　</a:t>
            </a:r>
            <a:r>
              <a:rPr kumimoji="1" lang="en-US" altLang="ja-JP" dirty="0" err="1" smtClean="0">
                <a:hlinkClick r:id="rId2"/>
              </a:rPr>
              <a:t>chimao</a:t>
            </a:r>
            <a:r>
              <a:rPr kumimoji="1" lang="en-US" altLang="ja-JP" dirty="0" smtClean="0">
                <a:hlinkClick r:id="rId2"/>
              </a:rPr>
              <a:t>.</a:t>
            </a:r>
            <a:r>
              <a:rPr kumimoji="1" lang="ja-JP" altLang="en-US" dirty="0" smtClean="0">
                <a:hlinkClick r:id="rId2"/>
              </a:rPr>
              <a:t>***</a:t>
            </a:r>
            <a:r>
              <a:rPr kumimoji="1" lang="en-US" altLang="ja-JP" dirty="0" smtClean="0">
                <a:hlinkClick r:id="rId2"/>
              </a:rPr>
              <a:t>@</a:t>
            </a:r>
            <a:r>
              <a:rPr kumimoji="1" lang="ja-JP" altLang="en-US" dirty="0" smtClean="0">
                <a:hlinkClick r:id="rId2"/>
              </a:rPr>
              <a:t>***</a:t>
            </a:r>
            <a:r>
              <a:rPr kumimoji="1" lang="en-US" altLang="ja-JP" dirty="0" smtClean="0">
                <a:hlinkClick r:id="rId2"/>
              </a:rPr>
              <a:t>.com</a:t>
            </a:r>
            <a:endParaRPr kumimoji="1" lang="en-US" altLang="ja-JP" dirty="0" smtClean="0"/>
          </a:p>
          <a:p>
            <a:pPr marL="0" indent="0">
              <a:buNone/>
            </a:pPr>
            <a:endParaRPr kumimoji="1" lang="ja-JP" altLang="en-US" dirty="0"/>
          </a:p>
        </p:txBody>
      </p:sp>
    </p:spTree>
    <p:extLst>
      <p:ext uri="{BB962C8B-B14F-4D97-AF65-F5344CB8AC3E}">
        <p14:creationId xmlns:p14="http://schemas.microsoft.com/office/powerpoint/2010/main" val="2151917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latin typeface="+mn-ea"/>
                <a:ea typeface="+mn-ea"/>
              </a:rPr>
              <a:t>※</a:t>
            </a:r>
            <a:r>
              <a:rPr lang="ja-JP" altLang="en-US" dirty="0" smtClean="0">
                <a:latin typeface="+mn-ea"/>
                <a:ea typeface="+mn-ea"/>
              </a:rPr>
              <a:t>会長</a:t>
            </a:r>
            <a:r>
              <a:rPr lang="ja-JP" altLang="en-US" dirty="0">
                <a:latin typeface="+mn-ea"/>
                <a:ea typeface="+mn-ea"/>
              </a:rPr>
              <a:t>（副会長）</a:t>
            </a:r>
            <a:r>
              <a:rPr lang="ja-JP" altLang="en-US" dirty="0" smtClean="0">
                <a:latin typeface="+mn-ea"/>
                <a:ea typeface="+mn-ea"/>
              </a:rPr>
              <a:t>の</a:t>
            </a:r>
            <a:r>
              <a:rPr lang="en-US" altLang="ja-JP" dirty="0" smtClean="0">
                <a:latin typeface="+mn-ea"/>
                <a:ea typeface="+mn-ea"/>
              </a:rPr>
              <a:t/>
            </a:r>
            <a:br>
              <a:rPr lang="en-US" altLang="ja-JP" dirty="0" smtClean="0">
                <a:latin typeface="+mn-ea"/>
                <a:ea typeface="+mn-ea"/>
              </a:rPr>
            </a:br>
            <a:r>
              <a:rPr lang="ja-JP" altLang="en-US" dirty="0" smtClean="0">
                <a:latin typeface="+mn-ea"/>
                <a:ea typeface="+mn-ea"/>
              </a:rPr>
              <a:t>役割</a:t>
            </a:r>
            <a:r>
              <a:rPr lang="ja-JP" altLang="en-US" dirty="0" smtClean="0">
                <a:solidFill>
                  <a:srgbClr val="FF0000"/>
                </a:solidFill>
                <a:latin typeface="+mn-ea"/>
                <a:ea typeface="+mn-ea"/>
              </a:rPr>
              <a:t>～悩みや疑問は多い～</a:t>
            </a:r>
            <a:endParaRPr kumimoji="1" lang="ja-JP" altLang="en-US" dirty="0">
              <a:latin typeface="+mn-ea"/>
              <a:ea typeface="+mn-ea"/>
            </a:endParaRPr>
          </a:p>
        </p:txBody>
      </p:sp>
      <p:sp>
        <p:nvSpPr>
          <p:cNvPr id="5" name="テキスト ボックス 4"/>
          <p:cNvSpPr txBox="1"/>
          <p:nvPr/>
        </p:nvSpPr>
        <p:spPr>
          <a:xfrm>
            <a:off x="395536" y="1700808"/>
            <a:ext cx="8568952" cy="5693866"/>
          </a:xfrm>
          <a:prstGeom prst="rect">
            <a:avLst/>
          </a:prstGeom>
          <a:noFill/>
        </p:spPr>
        <p:txBody>
          <a:bodyPr wrap="square" rtlCol="0">
            <a:spAutoFit/>
          </a:bodyPr>
          <a:lstStyle/>
          <a:p>
            <a:pPr lvl="0"/>
            <a:r>
              <a:rPr lang="ja-JP" altLang="en-US" sz="2800" dirty="0">
                <a:solidFill>
                  <a:prstClr val="black"/>
                </a:solidFill>
              </a:rPr>
              <a:t>単位</a:t>
            </a:r>
            <a:r>
              <a:rPr lang="en-US" altLang="ja-JP" sz="2800" dirty="0">
                <a:solidFill>
                  <a:prstClr val="black"/>
                </a:solidFill>
              </a:rPr>
              <a:t>PTA</a:t>
            </a:r>
            <a:r>
              <a:rPr lang="ja-JP" altLang="en-US" sz="2800" dirty="0">
                <a:solidFill>
                  <a:prstClr val="black"/>
                </a:solidFill>
              </a:rPr>
              <a:t>の総責任者</a:t>
            </a:r>
            <a:endParaRPr lang="en-US" altLang="ja-JP" sz="2800" dirty="0">
              <a:solidFill>
                <a:prstClr val="black"/>
              </a:solidFill>
            </a:endParaRPr>
          </a:p>
          <a:p>
            <a:pPr lvl="0"/>
            <a:r>
              <a:rPr kumimoji="1" lang="ja-JP" altLang="en-US" sz="2800" dirty="0">
                <a:solidFill>
                  <a:prstClr val="black"/>
                </a:solidFill>
              </a:rPr>
              <a:t>総会や各会議の招集、進行など</a:t>
            </a:r>
            <a:endParaRPr kumimoji="1" lang="en-US" altLang="ja-JP" sz="2800" dirty="0">
              <a:solidFill>
                <a:prstClr val="black"/>
              </a:solidFill>
            </a:endParaRPr>
          </a:p>
          <a:p>
            <a:pPr lvl="0"/>
            <a:r>
              <a:rPr lang="ja-JP" altLang="en-US" sz="2800" dirty="0">
                <a:solidFill>
                  <a:prstClr val="black"/>
                </a:solidFill>
              </a:rPr>
              <a:t>様々な行事での挨拶</a:t>
            </a:r>
            <a:endParaRPr lang="en-US" altLang="ja-JP" sz="2800" dirty="0">
              <a:solidFill>
                <a:prstClr val="black"/>
              </a:solidFill>
            </a:endParaRPr>
          </a:p>
          <a:p>
            <a:pPr lvl="0"/>
            <a:endParaRPr kumimoji="1" lang="en-US" altLang="ja-JP" sz="2800" dirty="0">
              <a:solidFill>
                <a:prstClr val="black"/>
              </a:solidFill>
            </a:endParaRPr>
          </a:p>
          <a:p>
            <a:pPr lvl="0"/>
            <a:r>
              <a:rPr lang="ja-JP" altLang="en-US" sz="2800" dirty="0">
                <a:solidFill>
                  <a:prstClr val="black"/>
                </a:solidFill>
              </a:rPr>
              <a:t>市</a:t>
            </a:r>
            <a:r>
              <a:rPr lang="en-US" altLang="ja-JP" sz="2800" dirty="0">
                <a:solidFill>
                  <a:prstClr val="black"/>
                </a:solidFill>
              </a:rPr>
              <a:t>P</a:t>
            </a:r>
            <a:r>
              <a:rPr lang="ja-JP" altLang="en-US" sz="2800" dirty="0">
                <a:solidFill>
                  <a:prstClr val="black"/>
                </a:solidFill>
              </a:rPr>
              <a:t>連での委員会活動や行事への運営・参加</a:t>
            </a:r>
            <a:endParaRPr lang="en-US" altLang="ja-JP" sz="2800" dirty="0">
              <a:solidFill>
                <a:prstClr val="black"/>
              </a:solidFill>
            </a:endParaRPr>
          </a:p>
          <a:p>
            <a:pPr lvl="0"/>
            <a:r>
              <a:rPr kumimoji="1" lang="ja-JP" altLang="en-US" sz="2800" dirty="0">
                <a:solidFill>
                  <a:prstClr val="black"/>
                </a:solidFill>
              </a:rPr>
              <a:t>地域での各種会議・行事への参加</a:t>
            </a:r>
            <a:endParaRPr kumimoji="1" lang="en-US" altLang="ja-JP" sz="2800" dirty="0">
              <a:solidFill>
                <a:prstClr val="black"/>
              </a:solidFill>
            </a:endParaRPr>
          </a:p>
          <a:p>
            <a:pPr lvl="0"/>
            <a:r>
              <a:rPr lang="ja-JP" altLang="en-US" sz="2800" dirty="0">
                <a:solidFill>
                  <a:prstClr val="black"/>
                </a:solidFill>
              </a:rPr>
              <a:t>委員会からの委員委嘱</a:t>
            </a:r>
            <a:endParaRPr lang="en-US" altLang="ja-JP" sz="2800" dirty="0">
              <a:solidFill>
                <a:prstClr val="black"/>
              </a:solidFill>
            </a:endParaRPr>
          </a:p>
          <a:p>
            <a:pPr lvl="0"/>
            <a:endParaRPr kumimoji="1" lang="en-US" altLang="ja-JP" sz="2800" dirty="0">
              <a:solidFill>
                <a:prstClr val="black"/>
              </a:solidFill>
            </a:endParaRPr>
          </a:p>
          <a:p>
            <a:pPr lvl="0"/>
            <a:r>
              <a:rPr kumimoji="1" lang="ja-JP" altLang="en-US" sz="2800" dirty="0"/>
              <a:t>学校長を始め、先生方との協調</a:t>
            </a:r>
            <a:endParaRPr lang="en-US" altLang="ja-JP" sz="2800" dirty="0"/>
          </a:p>
          <a:p>
            <a:pPr lvl="0"/>
            <a:r>
              <a:rPr kumimoji="1" lang="ja-JP" altLang="en-US" sz="2800" dirty="0"/>
              <a:t>学校教育目標達成への</a:t>
            </a:r>
            <a:r>
              <a:rPr lang="ja-JP" altLang="en-US" sz="2800" dirty="0"/>
              <a:t>協働</a:t>
            </a:r>
            <a:r>
              <a:rPr kumimoji="1" lang="ja-JP" altLang="en-US" sz="2800" dirty="0"/>
              <a:t>　</a:t>
            </a:r>
            <a:endParaRPr kumimoji="1" lang="en-US" altLang="ja-JP" sz="2800" dirty="0"/>
          </a:p>
          <a:p>
            <a:pPr lvl="0"/>
            <a:r>
              <a:rPr kumimoji="1" lang="ja-JP" altLang="en-US" sz="2800" dirty="0"/>
              <a:t>保護者の意見のとりまとめ</a:t>
            </a:r>
            <a:r>
              <a:rPr kumimoji="1" lang="ja-JP" altLang="en-US" sz="2800" dirty="0" smtClean="0"/>
              <a:t>など　　　</a:t>
            </a:r>
            <a:endParaRPr kumimoji="1" lang="en-US" altLang="ja-JP" sz="2800" dirty="0"/>
          </a:p>
          <a:p>
            <a:r>
              <a:rPr lang="ja-JP" altLang="en-US" sz="2800" dirty="0"/>
              <a:t>　</a:t>
            </a:r>
            <a:endParaRPr kumimoji="1" lang="en-US" altLang="ja-JP" sz="2800" dirty="0"/>
          </a:p>
          <a:p>
            <a:endParaRPr kumimoji="1" lang="ja-JP" altLang="en-US" sz="2800" dirty="0"/>
          </a:p>
        </p:txBody>
      </p:sp>
    </p:spTree>
    <p:extLst>
      <p:ext uri="{BB962C8B-B14F-4D97-AF65-F5344CB8AC3E}">
        <p14:creationId xmlns:p14="http://schemas.microsoft.com/office/powerpoint/2010/main" val="102197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500"/>
                                        <p:tgtEl>
                                          <p:spTgt spid="5">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left)">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wipe(left)">
                                      <p:cBhvr>
                                        <p:cTn id="18" dur="500"/>
                                        <p:tgtEl>
                                          <p:spTgt spid="5">
                                            <p:txEl>
                                              <p:pRg st="4" end="4"/>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wipe(left)">
                                      <p:cBhvr>
                                        <p:cTn id="21" dur="500"/>
                                        <p:tgtEl>
                                          <p:spTgt spid="5">
                                            <p:txEl>
                                              <p:pRg st="5" end="5"/>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wipe(left)">
                                      <p:cBhvr>
                                        <p:cTn id="24" dur="500"/>
                                        <p:tgtEl>
                                          <p:spTgt spid="5">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Effect transition="in" filter="wipe(left)">
                                      <p:cBhvr>
                                        <p:cTn id="29" dur="500"/>
                                        <p:tgtEl>
                                          <p:spTgt spid="5">
                                            <p:txEl>
                                              <p:pRg st="8" end="8"/>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wipe(left)">
                                      <p:cBhvr>
                                        <p:cTn id="32" dur="500"/>
                                        <p:tgtEl>
                                          <p:spTgt spid="5">
                                            <p:txEl>
                                              <p:pRg st="9" end="9"/>
                                            </p:txEl>
                                          </p:spTgt>
                                        </p:tgtEl>
                                      </p:cBhvr>
                                    </p:animEffect>
                                  </p:childTnLst>
                                </p:cTn>
                              </p:par>
                              <p:par>
                                <p:cTn id="33" presetID="22" presetClass="entr" presetSubtype="8" fill="hold" nodeType="with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animEffect transition="in" filter="wipe(left)">
                                      <p:cBhvr>
                                        <p:cTn id="35"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solidFill>
                  <a:schemeClr val="tx2"/>
                </a:solidFill>
              </a:rPr>
              <a:t>今回のアンケートから～会長さんの知りたい事～</a:t>
            </a:r>
            <a:endParaRPr kumimoji="1" lang="ja-JP" altLang="en-US" dirty="0">
              <a:solidFill>
                <a:schemeClr val="tx2"/>
              </a:solidFill>
            </a:endParaRPr>
          </a:p>
        </p:txBody>
      </p:sp>
      <p:sp>
        <p:nvSpPr>
          <p:cNvPr id="3" name="コンテンツ プレースホルダー 2"/>
          <p:cNvSpPr>
            <a:spLocks noGrp="1"/>
          </p:cNvSpPr>
          <p:nvPr>
            <p:ph idx="1"/>
          </p:nvPr>
        </p:nvSpPr>
        <p:spPr/>
        <p:txBody>
          <a:bodyPr>
            <a:normAutofit lnSpcReduction="10000"/>
          </a:bodyPr>
          <a:lstStyle/>
          <a:p>
            <a:pPr marL="0" indent="0">
              <a:buNone/>
            </a:pPr>
            <a:r>
              <a:rPr kumimoji="1" lang="ja-JP" altLang="en-US" dirty="0" smtClean="0"/>
              <a:t>・会員が活動に積極的になるには？　　６６</a:t>
            </a:r>
            <a:endParaRPr kumimoji="1" lang="en-US" altLang="ja-JP" dirty="0" smtClean="0"/>
          </a:p>
          <a:p>
            <a:pPr marL="0" indent="0">
              <a:buNone/>
            </a:pPr>
            <a:r>
              <a:rPr lang="ja-JP" altLang="en-US" dirty="0" smtClean="0"/>
              <a:t>・ＰＴＡとは何か？　　６０</a:t>
            </a:r>
            <a:endParaRPr lang="en-US" altLang="ja-JP" dirty="0" smtClean="0"/>
          </a:p>
          <a:p>
            <a:pPr marL="0" indent="0">
              <a:buNone/>
            </a:pPr>
            <a:r>
              <a:rPr kumimoji="1" lang="ja-JP" altLang="en-US" dirty="0" smtClean="0"/>
              <a:t>・学校とのかかわり方　　５５</a:t>
            </a:r>
            <a:endParaRPr kumimoji="1" lang="en-US" altLang="ja-JP" dirty="0" smtClean="0"/>
          </a:p>
          <a:p>
            <a:pPr marL="0" indent="0">
              <a:buNone/>
            </a:pPr>
            <a:r>
              <a:rPr lang="ja-JP" altLang="en-US" dirty="0" smtClean="0"/>
              <a:t>・会長職と仕事の両立　　５４</a:t>
            </a:r>
            <a:endParaRPr lang="en-US" altLang="ja-JP" dirty="0" smtClean="0"/>
          </a:p>
          <a:p>
            <a:pPr marL="0" indent="0">
              <a:buNone/>
            </a:pPr>
            <a:r>
              <a:rPr kumimoji="1" lang="ja-JP" altLang="en-US" dirty="0" smtClean="0"/>
              <a:t>・式典などでの挨拶の話し方　　４４</a:t>
            </a:r>
            <a:endParaRPr kumimoji="1" lang="en-US" altLang="ja-JP" dirty="0" smtClean="0"/>
          </a:p>
          <a:p>
            <a:pPr marL="0" indent="0">
              <a:buNone/>
            </a:pPr>
            <a:r>
              <a:rPr lang="ja-JP" altLang="en-US" dirty="0" smtClean="0"/>
              <a:t>・地域とのかかわり方　　３９</a:t>
            </a:r>
            <a:endParaRPr lang="en-US" altLang="ja-JP" dirty="0" smtClean="0"/>
          </a:p>
          <a:p>
            <a:pPr marL="0" indent="0">
              <a:buNone/>
            </a:pPr>
            <a:r>
              <a:rPr lang="ja-JP" altLang="en-US" dirty="0" smtClean="0"/>
              <a:t>・ＰＴＡや地域への発信、伝達方法　　１８</a:t>
            </a:r>
            <a:endParaRPr lang="en-US" altLang="ja-JP" dirty="0" smtClean="0"/>
          </a:p>
          <a:p>
            <a:pPr marL="0" indent="0">
              <a:buNone/>
            </a:pPr>
            <a:r>
              <a:rPr lang="ja-JP" altLang="en-US" dirty="0" smtClean="0"/>
              <a:t>・その他　　２７</a:t>
            </a:r>
            <a:endParaRPr lang="en-US" altLang="ja-JP" dirty="0" smtClean="0"/>
          </a:p>
        </p:txBody>
      </p:sp>
    </p:spTree>
    <p:extLst>
      <p:ext uri="{BB962C8B-B14F-4D97-AF65-F5344CB8AC3E}">
        <p14:creationId xmlns:p14="http://schemas.microsoft.com/office/powerpoint/2010/main" val="2256292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chemeClr val="tx2"/>
                </a:solidFill>
              </a:rPr>
              <a:t>ちょっと会長さんにインタビュー</a:t>
            </a:r>
            <a:endParaRPr kumimoji="1" lang="ja-JP" altLang="en-US" dirty="0">
              <a:solidFill>
                <a:schemeClr val="tx2"/>
              </a:solidFill>
            </a:endParaRPr>
          </a:p>
        </p:txBody>
      </p:sp>
      <p:sp>
        <p:nvSpPr>
          <p:cNvPr id="3" name="コンテンツ プレースホルダー 2"/>
          <p:cNvSpPr>
            <a:spLocks noGrp="1"/>
          </p:cNvSpPr>
          <p:nvPr>
            <p:ph idx="1"/>
          </p:nvPr>
        </p:nvSpPr>
        <p:spPr>
          <a:xfrm>
            <a:off x="457200" y="1600200"/>
            <a:ext cx="8229600" cy="4565103"/>
          </a:xfrm>
        </p:spPr>
        <p:txBody>
          <a:bodyPr/>
          <a:lstStyle/>
          <a:p>
            <a:pPr marL="0" indent="0">
              <a:buNone/>
            </a:pPr>
            <a:r>
              <a:rPr lang="ja-JP" altLang="en-US" dirty="0"/>
              <a:t>アンケート</a:t>
            </a:r>
            <a:r>
              <a:rPr lang="ja-JP" altLang="en-US" dirty="0" smtClean="0"/>
              <a:t>の</a:t>
            </a:r>
            <a:r>
              <a:rPr lang="ja-JP" altLang="en-US" dirty="0"/>
              <a:t>項目</a:t>
            </a:r>
            <a:r>
              <a:rPr lang="ja-JP" altLang="en-US" dirty="0" smtClean="0"/>
              <a:t>から</a:t>
            </a:r>
            <a:endParaRPr lang="en-US" altLang="ja-JP" dirty="0" smtClean="0"/>
          </a:p>
          <a:p>
            <a:pPr marL="0" indent="0">
              <a:buNone/>
            </a:pPr>
            <a:endParaRPr kumimoji="1" lang="en-US" altLang="ja-JP" dirty="0" smtClean="0"/>
          </a:p>
          <a:p>
            <a:pPr marL="0" indent="0">
              <a:buNone/>
            </a:pPr>
            <a:r>
              <a:rPr kumimoji="1" lang="ja-JP" altLang="en-US" dirty="0" smtClean="0"/>
              <a:t>・単位ＰＴＡのお名前</a:t>
            </a:r>
            <a:endParaRPr kumimoji="1" lang="en-US" altLang="ja-JP" dirty="0" smtClean="0"/>
          </a:p>
          <a:p>
            <a:pPr marL="0" indent="0">
              <a:buNone/>
            </a:pPr>
            <a:endParaRPr lang="en-US" altLang="ja-JP" dirty="0" smtClean="0"/>
          </a:p>
          <a:p>
            <a:pPr marL="0" indent="0">
              <a:buNone/>
            </a:pPr>
            <a:r>
              <a:rPr lang="ja-JP" altLang="en-US" dirty="0" smtClean="0"/>
              <a:t>・答えたアンケートでのご自身の不安なこと</a:t>
            </a:r>
            <a:endParaRPr lang="en-US" altLang="ja-JP" dirty="0" smtClean="0"/>
          </a:p>
          <a:p>
            <a:pPr marL="0" indent="0">
              <a:buNone/>
            </a:pPr>
            <a:endParaRPr kumimoji="1" lang="en-US" altLang="ja-JP" dirty="0" smtClean="0"/>
          </a:p>
          <a:p>
            <a:pPr marL="0" indent="0">
              <a:buNone/>
            </a:pPr>
            <a:r>
              <a:rPr kumimoji="1" lang="ja-JP" altLang="en-US" dirty="0" smtClean="0"/>
              <a:t>・ＰＴＡ活動でご自身が一番期待していること。</a:t>
            </a:r>
            <a:endParaRPr kumimoji="1" lang="ja-JP" altLang="en-US" dirty="0"/>
          </a:p>
        </p:txBody>
      </p:sp>
    </p:spTree>
    <p:extLst>
      <p:ext uri="{BB962C8B-B14F-4D97-AF65-F5344CB8AC3E}">
        <p14:creationId xmlns:p14="http://schemas.microsoft.com/office/powerpoint/2010/main" val="2241524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結構、何にでも繋がる疑問</a:t>
            </a:r>
            <a:endParaRPr kumimoji="1" lang="ja-JP" altLang="en-US" dirty="0"/>
          </a:p>
        </p:txBody>
      </p:sp>
      <p:sp>
        <p:nvSpPr>
          <p:cNvPr id="3" name="サブタイトル 2"/>
          <p:cNvSpPr>
            <a:spLocks noGrp="1"/>
          </p:cNvSpPr>
          <p:nvPr>
            <p:ph type="subTitle" idx="1"/>
          </p:nvPr>
        </p:nvSpPr>
        <p:spPr/>
        <p:txBody>
          <a:bodyPr>
            <a:normAutofit fontScale="92500"/>
          </a:bodyPr>
          <a:lstStyle/>
          <a:p>
            <a:r>
              <a:rPr kumimoji="1" lang="ja-JP" altLang="en-US" sz="7200" dirty="0" smtClean="0">
                <a:solidFill>
                  <a:srgbClr val="FF0000"/>
                </a:solidFill>
              </a:rPr>
              <a:t>ＰＴＡとは？何？</a:t>
            </a:r>
            <a:endParaRPr kumimoji="1" lang="ja-JP" altLang="en-US" sz="7200" dirty="0">
              <a:solidFill>
                <a:srgbClr val="FF0000"/>
              </a:solidFill>
            </a:endParaRPr>
          </a:p>
        </p:txBody>
      </p:sp>
    </p:spTree>
    <p:extLst>
      <p:ext uri="{BB962C8B-B14F-4D97-AF65-F5344CB8AC3E}">
        <p14:creationId xmlns:p14="http://schemas.microsoft.com/office/powerpoint/2010/main" val="2831802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0A7D54-FC5E-D140-8D19-17F3EF25E548}"/>
              </a:ext>
            </a:extLst>
          </p:cNvPr>
          <p:cNvSpPr>
            <a:spLocks noGrp="1"/>
          </p:cNvSpPr>
          <p:nvPr>
            <p:ph type="title"/>
          </p:nvPr>
        </p:nvSpPr>
        <p:spPr/>
        <p:txBody>
          <a:bodyPr/>
          <a:lstStyle/>
          <a:p>
            <a:r>
              <a:rPr lang="ja-JP" altLang="en-US"/>
              <a:t>富山市</a:t>
            </a:r>
            <a:r>
              <a:rPr lang="en-US" altLang="ja-JP" dirty="0"/>
              <a:t>P </a:t>
            </a:r>
            <a:r>
              <a:rPr lang="ja-JP" altLang="en-US"/>
              <a:t>目的</a:t>
            </a:r>
            <a:endParaRPr kumimoji="1" lang="ja-JP" altLang="en-US"/>
          </a:p>
        </p:txBody>
      </p:sp>
      <p:pic>
        <p:nvPicPr>
          <p:cNvPr id="5" name="コンテンツ プレースホルダー 4">
            <a:extLst>
              <a:ext uri="{FF2B5EF4-FFF2-40B4-BE49-F238E27FC236}">
                <a16:creationId xmlns:a16="http://schemas.microsoft.com/office/drawing/2014/main" id="{C4E27DB0-ECEC-9546-A952-9C8D04311E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6251" y="1600200"/>
            <a:ext cx="7632173" cy="4525963"/>
          </a:xfrm>
        </p:spPr>
      </p:pic>
    </p:spTree>
    <p:extLst>
      <p:ext uri="{BB962C8B-B14F-4D97-AF65-F5344CB8AC3E}">
        <p14:creationId xmlns:p14="http://schemas.microsoft.com/office/powerpoint/2010/main" val="56302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latin typeface="+mn-ea"/>
                <a:ea typeface="+mn-ea"/>
              </a:rPr>
              <a:t>PTA</a:t>
            </a:r>
            <a:r>
              <a:rPr kumimoji="1" lang="ja-JP" altLang="en-US" dirty="0">
                <a:latin typeface="+mn-ea"/>
                <a:ea typeface="+mn-ea"/>
              </a:rPr>
              <a:t>とは</a:t>
            </a:r>
          </a:p>
        </p:txBody>
      </p:sp>
      <p:sp>
        <p:nvSpPr>
          <p:cNvPr id="3" name="テキスト ボックス 2"/>
          <p:cNvSpPr txBox="1"/>
          <p:nvPr/>
        </p:nvSpPr>
        <p:spPr>
          <a:xfrm>
            <a:off x="1259632" y="1772816"/>
            <a:ext cx="3816424" cy="2308324"/>
          </a:xfrm>
          <a:prstGeom prst="rect">
            <a:avLst/>
          </a:prstGeom>
          <a:noFill/>
        </p:spPr>
        <p:txBody>
          <a:bodyPr wrap="square" rtlCol="0">
            <a:spAutoFit/>
          </a:bodyPr>
          <a:lstStyle/>
          <a:p>
            <a:r>
              <a:rPr kumimoji="1" lang="en-US" altLang="ja-JP" sz="4800" b="1" dirty="0">
                <a:solidFill>
                  <a:srgbClr val="FF0000"/>
                </a:solidFill>
              </a:rPr>
              <a:t>P</a:t>
            </a:r>
            <a:r>
              <a:rPr kumimoji="1" lang="en-US" altLang="ja-JP" sz="4800" dirty="0"/>
              <a:t>arent</a:t>
            </a:r>
            <a:r>
              <a:rPr kumimoji="1" lang="ja-JP" altLang="en-US" sz="4800" dirty="0"/>
              <a:t>　　　　</a:t>
            </a:r>
            <a:endParaRPr kumimoji="1" lang="en-US" altLang="ja-JP" sz="4800" dirty="0"/>
          </a:p>
          <a:p>
            <a:r>
              <a:rPr lang="en-US" altLang="ja-JP" sz="4800" b="1" dirty="0">
                <a:solidFill>
                  <a:srgbClr val="FF0000"/>
                </a:solidFill>
              </a:rPr>
              <a:t>T</a:t>
            </a:r>
            <a:r>
              <a:rPr lang="en-US" altLang="ja-JP" sz="4800" dirty="0"/>
              <a:t>eacher</a:t>
            </a:r>
            <a:r>
              <a:rPr lang="ja-JP" altLang="en-US" sz="4800" dirty="0"/>
              <a:t>　　　</a:t>
            </a:r>
            <a:endParaRPr lang="en-US" altLang="ja-JP" sz="4800" dirty="0"/>
          </a:p>
          <a:p>
            <a:r>
              <a:rPr kumimoji="1" lang="en-US" altLang="ja-JP" sz="4800" b="1" dirty="0">
                <a:solidFill>
                  <a:srgbClr val="FF0000"/>
                </a:solidFill>
              </a:rPr>
              <a:t>A</a:t>
            </a:r>
            <a:r>
              <a:rPr kumimoji="1" lang="en-US" altLang="ja-JP" sz="4800" dirty="0"/>
              <a:t>ssociation</a:t>
            </a:r>
            <a:r>
              <a:rPr kumimoji="1" lang="ja-JP" altLang="en-US" sz="4000" dirty="0"/>
              <a:t>　　</a:t>
            </a:r>
          </a:p>
        </p:txBody>
      </p:sp>
      <p:sp>
        <p:nvSpPr>
          <p:cNvPr id="4" name="テキスト ボックス 3"/>
          <p:cNvSpPr txBox="1"/>
          <p:nvPr/>
        </p:nvSpPr>
        <p:spPr>
          <a:xfrm>
            <a:off x="4860032" y="1772816"/>
            <a:ext cx="3816424" cy="2308324"/>
          </a:xfrm>
          <a:prstGeom prst="rect">
            <a:avLst/>
          </a:prstGeom>
          <a:noFill/>
        </p:spPr>
        <p:txBody>
          <a:bodyPr wrap="square" rtlCol="0">
            <a:spAutoFit/>
          </a:bodyPr>
          <a:lstStyle/>
          <a:p>
            <a:r>
              <a:rPr lang="ja-JP" altLang="en-US" sz="4800" b="1" dirty="0"/>
              <a:t>保護者</a:t>
            </a:r>
            <a:r>
              <a:rPr kumimoji="1" lang="ja-JP" altLang="en-US" sz="4800" dirty="0"/>
              <a:t>　　　　</a:t>
            </a:r>
            <a:endParaRPr kumimoji="1" lang="en-US" altLang="ja-JP" sz="4800" dirty="0"/>
          </a:p>
          <a:p>
            <a:r>
              <a:rPr lang="ja-JP" altLang="en-US" sz="4800" b="1" dirty="0"/>
              <a:t>教師</a:t>
            </a:r>
            <a:r>
              <a:rPr lang="ja-JP" altLang="en-US" sz="4800" dirty="0"/>
              <a:t>　　　</a:t>
            </a:r>
            <a:endParaRPr lang="en-US" altLang="ja-JP" sz="4800" dirty="0"/>
          </a:p>
          <a:p>
            <a:r>
              <a:rPr kumimoji="1" lang="ja-JP" altLang="en-US" sz="4800" dirty="0"/>
              <a:t>協会</a:t>
            </a:r>
            <a:r>
              <a:rPr kumimoji="1" lang="ja-JP" altLang="en-US" sz="4000" dirty="0"/>
              <a:t>　　</a:t>
            </a:r>
          </a:p>
        </p:txBody>
      </p:sp>
      <p:sp>
        <p:nvSpPr>
          <p:cNvPr id="5" name="テキスト ボックス 4"/>
          <p:cNvSpPr txBox="1"/>
          <p:nvPr/>
        </p:nvSpPr>
        <p:spPr>
          <a:xfrm>
            <a:off x="611560" y="4653136"/>
            <a:ext cx="8568952" cy="1477328"/>
          </a:xfrm>
          <a:prstGeom prst="rect">
            <a:avLst/>
          </a:prstGeom>
          <a:noFill/>
        </p:spPr>
        <p:txBody>
          <a:bodyPr wrap="square" rtlCol="0">
            <a:spAutoFit/>
          </a:bodyPr>
          <a:lstStyle/>
          <a:p>
            <a:r>
              <a:rPr kumimoji="1" lang="ja-JP" altLang="en-US" sz="3600" dirty="0"/>
              <a:t>目的：　　　児童生徒の健全育成</a:t>
            </a:r>
            <a:endParaRPr kumimoji="1" lang="en-US" altLang="ja-JP" sz="3600" dirty="0"/>
          </a:p>
          <a:p>
            <a:r>
              <a:rPr lang="ja-JP" altLang="en-US" dirty="0"/>
              <a:t>その為に、１地域と一体化となった活動　</a:t>
            </a:r>
            <a:endParaRPr lang="en-US" altLang="ja-JP" dirty="0"/>
          </a:p>
          <a:p>
            <a:r>
              <a:rPr lang="ja-JP" altLang="en-US" dirty="0"/>
              <a:t>　　　　　２成人教育　</a:t>
            </a:r>
            <a:endParaRPr lang="en-US" altLang="ja-JP" dirty="0"/>
          </a:p>
          <a:p>
            <a:r>
              <a:rPr lang="ja-JP" altLang="en-US" dirty="0"/>
              <a:t>　　　　　３学校教育への協力・連携・協働</a:t>
            </a:r>
            <a:endParaRPr kumimoji="1" lang="ja-JP" altLang="en-US" dirty="0"/>
          </a:p>
        </p:txBody>
      </p:sp>
      <p:sp>
        <p:nvSpPr>
          <p:cNvPr id="6" name="テキスト ボックス 5"/>
          <p:cNvSpPr txBox="1"/>
          <p:nvPr/>
        </p:nvSpPr>
        <p:spPr>
          <a:xfrm>
            <a:off x="899592" y="6309320"/>
            <a:ext cx="7128792" cy="369332"/>
          </a:xfrm>
          <a:prstGeom prst="rect">
            <a:avLst/>
          </a:prstGeom>
          <a:noFill/>
        </p:spPr>
        <p:txBody>
          <a:bodyPr wrap="square" rtlCol="0">
            <a:spAutoFit/>
          </a:bodyPr>
          <a:lstStyle/>
          <a:p>
            <a:pPr algn="ctr"/>
            <a:r>
              <a:rPr lang="ja-JP" altLang="en-US" dirty="0"/>
              <a:t>一般的に</a:t>
            </a:r>
            <a:r>
              <a:rPr lang="en-US" altLang="ja-JP" dirty="0"/>
              <a:t>PTA</a:t>
            </a:r>
            <a:r>
              <a:rPr lang="ja-JP" altLang="en-US" dirty="0"/>
              <a:t>とは単位</a:t>
            </a:r>
            <a:r>
              <a:rPr lang="en-US" altLang="ja-JP" dirty="0"/>
              <a:t>PTA</a:t>
            </a:r>
            <a:r>
              <a:rPr lang="ja-JP" altLang="en-US" dirty="0"/>
              <a:t>を指してます。</a:t>
            </a:r>
            <a:endParaRPr kumimoji="1" lang="ja-JP" altLang="en-US" dirty="0"/>
          </a:p>
        </p:txBody>
      </p:sp>
    </p:spTree>
    <p:extLst>
      <p:ext uri="{BB962C8B-B14F-4D97-AF65-F5344CB8AC3E}">
        <p14:creationId xmlns:p14="http://schemas.microsoft.com/office/powerpoint/2010/main" val="180164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9552" y="548680"/>
            <a:ext cx="8496944" cy="830997"/>
          </a:xfrm>
          <a:prstGeom prst="rect">
            <a:avLst/>
          </a:prstGeom>
          <a:noFill/>
        </p:spPr>
        <p:txBody>
          <a:bodyPr wrap="square" rtlCol="0">
            <a:spAutoFit/>
          </a:bodyPr>
          <a:lstStyle/>
          <a:p>
            <a:r>
              <a:rPr kumimoji="1" lang="ja-JP" altLang="en-US" sz="4800" dirty="0"/>
              <a:t>家庭・学校・地域の役割・・</a:t>
            </a:r>
          </a:p>
        </p:txBody>
      </p:sp>
      <p:sp>
        <p:nvSpPr>
          <p:cNvPr id="3" name="テキスト ボックス 2"/>
          <p:cNvSpPr txBox="1"/>
          <p:nvPr/>
        </p:nvSpPr>
        <p:spPr>
          <a:xfrm>
            <a:off x="755576" y="2476634"/>
            <a:ext cx="8496944" cy="984885"/>
          </a:xfrm>
          <a:prstGeom prst="rect">
            <a:avLst/>
          </a:prstGeom>
          <a:noFill/>
        </p:spPr>
        <p:txBody>
          <a:bodyPr wrap="square" rtlCol="0">
            <a:spAutoFit/>
          </a:bodyPr>
          <a:lstStyle/>
          <a:p>
            <a:endParaRPr lang="en-US" altLang="ja-JP" sz="4000" dirty="0"/>
          </a:p>
          <a:p>
            <a:endParaRPr kumimoji="1" lang="ja-JP" altLang="en-US" dirty="0"/>
          </a:p>
        </p:txBody>
      </p:sp>
      <p:sp>
        <p:nvSpPr>
          <p:cNvPr id="4" name="テキスト ボックス 3"/>
          <p:cNvSpPr txBox="1"/>
          <p:nvPr/>
        </p:nvSpPr>
        <p:spPr>
          <a:xfrm>
            <a:off x="395536" y="1772816"/>
            <a:ext cx="8064896" cy="1200329"/>
          </a:xfrm>
          <a:prstGeom prst="rect">
            <a:avLst/>
          </a:prstGeom>
          <a:noFill/>
        </p:spPr>
        <p:txBody>
          <a:bodyPr wrap="square" rtlCol="0">
            <a:spAutoFit/>
          </a:bodyPr>
          <a:lstStyle/>
          <a:p>
            <a:r>
              <a:rPr kumimoji="1" lang="ja-JP" altLang="en-US" sz="2400" dirty="0"/>
              <a:t>あたかも学校のみが日々生起する様々な課題に対応する責任と役割を</a:t>
            </a:r>
            <a:r>
              <a:rPr lang="ja-JP" altLang="en-US" sz="2400" dirty="0"/>
              <a:t>有して</a:t>
            </a:r>
            <a:r>
              <a:rPr kumimoji="1" lang="ja-JP" altLang="en-US" sz="2400" dirty="0"/>
              <a:t>いるかのような、認識が生まれやすい現状にもある</a:t>
            </a:r>
          </a:p>
        </p:txBody>
      </p:sp>
      <p:sp>
        <p:nvSpPr>
          <p:cNvPr id="6" name="テキスト ボックス 5"/>
          <p:cNvSpPr txBox="1"/>
          <p:nvPr/>
        </p:nvSpPr>
        <p:spPr>
          <a:xfrm>
            <a:off x="755576" y="3212976"/>
            <a:ext cx="7272808" cy="1292662"/>
          </a:xfrm>
          <a:prstGeom prst="rect">
            <a:avLst/>
          </a:prstGeom>
          <a:noFill/>
        </p:spPr>
        <p:txBody>
          <a:bodyPr wrap="square" rtlCol="0">
            <a:spAutoFit/>
          </a:bodyPr>
          <a:lstStyle/>
          <a:p>
            <a:r>
              <a:rPr kumimoji="1" lang="ja-JP" altLang="en-US" sz="2400" dirty="0"/>
              <a:t>「知・徳・体の一体的な教育を進める」特徴を有す。</a:t>
            </a:r>
            <a:endParaRPr kumimoji="1" lang="en-US" altLang="ja-JP" sz="2400" dirty="0"/>
          </a:p>
          <a:p>
            <a:endParaRPr lang="en-US" altLang="ja-JP" dirty="0"/>
          </a:p>
          <a:p>
            <a:pPr algn="ctr"/>
            <a:r>
              <a:rPr lang="ja-JP" altLang="en-US" sz="3600" dirty="0"/>
              <a:t>自助　共助　公助</a:t>
            </a:r>
            <a:endParaRPr kumimoji="1" lang="ja-JP" altLang="en-US" sz="3600" dirty="0"/>
          </a:p>
        </p:txBody>
      </p:sp>
      <p:sp>
        <p:nvSpPr>
          <p:cNvPr id="7" name="円/楕円 6"/>
          <p:cNvSpPr/>
          <p:nvPr/>
        </p:nvSpPr>
        <p:spPr>
          <a:xfrm>
            <a:off x="5148064" y="3720514"/>
            <a:ext cx="1224136" cy="10046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p:cNvSpPr/>
          <p:nvPr/>
        </p:nvSpPr>
        <p:spPr>
          <a:xfrm>
            <a:off x="5292080" y="4941168"/>
            <a:ext cx="936104" cy="504056"/>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339752" y="5579948"/>
            <a:ext cx="5976664" cy="461665"/>
          </a:xfrm>
          <a:prstGeom prst="rect">
            <a:avLst/>
          </a:prstGeom>
          <a:noFill/>
        </p:spPr>
        <p:txBody>
          <a:bodyPr wrap="square" rtlCol="0">
            <a:spAutoFit/>
          </a:bodyPr>
          <a:lstStyle/>
          <a:p>
            <a:r>
              <a:rPr kumimoji="1" lang="ja-JP" altLang="en-US" sz="2400" dirty="0"/>
              <a:t>ここに頼る</a:t>
            </a:r>
            <a:r>
              <a:rPr lang="ja-JP" altLang="en-US" sz="2400" dirty="0"/>
              <a:t>事が当然視される状況もある</a:t>
            </a:r>
            <a:endParaRPr kumimoji="1" lang="ja-JP" altLang="en-US" sz="2400" dirty="0"/>
          </a:p>
        </p:txBody>
      </p:sp>
      <p:sp>
        <p:nvSpPr>
          <p:cNvPr id="10" name="テキスト ボックス 9"/>
          <p:cNvSpPr txBox="1"/>
          <p:nvPr/>
        </p:nvSpPr>
        <p:spPr>
          <a:xfrm>
            <a:off x="899592" y="6041613"/>
            <a:ext cx="7560840" cy="461665"/>
          </a:xfrm>
          <a:prstGeom prst="rect">
            <a:avLst/>
          </a:prstGeom>
          <a:noFill/>
        </p:spPr>
        <p:txBody>
          <a:bodyPr wrap="square" rtlCol="0">
            <a:spAutoFit/>
          </a:bodyPr>
          <a:lstStyle/>
          <a:p>
            <a:pPr algn="ctr"/>
            <a:r>
              <a:rPr kumimoji="1" lang="ja-JP" altLang="en-US" sz="2400" dirty="0">
                <a:solidFill>
                  <a:srgbClr val="FF0000"/>
                </a:solidFill>
              </a:rPr>
              <a:t>当事者意識が問われる</a:t>
            </a:r>
          </a:p>
        </p:txBody>
      </p:sp>
      <p:sp>
        <p:nvSpPr>
          <p:cNvPr id="11" name="円/楕円 10"/>
          <p:cNvSpPr/>
          <p:nvPr/>
        </p:nvSpPr>
        <p:spPr>
          <a:xfrm>
            <a:off x="3779912" y="3717032"/>
            <a:ext cx="1224136" cy="10046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2411760" y="3720514"/>
            <a:ext cx="1224136" cy="10046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7903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par>
                                <p:cTn id="26" presetID="22" presetClass="entr" presetSubtype="8" fill="hold" nodeType="with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wipe(left)">
                                      <p:cBhvr>
                                        <p:cTn id="28" dur="500"/>
                                        <p:tgtEl>
                                          <p:spTgt spid="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par>
                                <p:cTn id="37" presetID="22" presetClass="entr" presetSubtype="8" fill="hold" nodeType="with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Effect transition="in" filter="wipe(left)">
                                      <p:cBhvr>
                                        <p:cTn id="3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1450</TotalTime>
  <Words>819</Words>
  <Application>Microsoft Office PowerPoint</Application>
  <PresentationFormat>画面に合わせる (4:3)</PresentationFormat>
  <Paragraphs>188</Paragraphs>
  <Slides>25</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25</vt:i4>
      </vt:variant>
    </vt:vector>
  </HeadingPairs>
  <TitlesOfParts>
    <vt:vector size="32" baseType="lpstr">
      <vt:lpstr>HGP明朝E</vt:lpstr>
      <vt:lpstr>ＭＳ Ｐゴシック</vt:lpstr>
      <vt:lpstr>Arial</vt:lpstr>
      <vt:lpstr>Calibri</vt:lpstr>
      <vt:lpstr>Palatino Linotype</vt:lpstr>
      <vt:lpstr>Times New Roman</vt:lpstr>
      <vt:lpstr>Office ​​テーマ</vt:lpstr>
      <vt:lpstr>ＰＴＡとは？～ＰＴＡ会長さんの 聞きたい事話したい事～</vt:lpstr>
      <vt:lpstr>自己紹介</vt:lpstr>
      <vt:lpstr>※会長（副会長）の 役割～悩みや疑問は多い～</vt:lpstr>
      <vt:lpstr>今回のアンケートから～会長さんの知りたい事～</vt:lpstr>
      <vt:lpstr>ちょっと会長さんにインタビュー</vt:lpstr>
      <vt:lpstr>結構、何にでも繋がる疑問</vt:lpstr>
      <vt:lpstr>富山市P 目的</vt:lpstr>
      <vt:lpstr>PTAとは</vt:lpstr>
      <vt:lpstr>PowerPoint プレゼンテーション</vt:lpstr>
      <vt:lpstr>PowerPoint プレゼンテーション</vt:lpstr>
      <vt:lpstr>日本国憲法（抜粋）</vt:lpstr>
      <vt:lpstr>教育基本法（抜粋）</vt:lpstr>
      <vt:lpstr>PowerPoint プレゼンテーション</vt:lpstr>
      <vt:lpstr>PowerPoint プレゼンテーション</vt:lpstr>
      <vt:lpstr>再度　ＰＴＡとは</vt:lpstr>
      <vt:lpstr>PowerPoint プレゼンテーション</vt:lpstr>
      <vt:lpstr>個人的には（コロナ禍だからこそ）</vt:lpstr>
      <vt:lpstr>おまけ　会長さんに伝えたい事 （経験からお願いしたい事）</vt:lpstr>
      <vt:lpstr>PowerPoint プレゼンテーション</vt:lpstr>
      <vt:lpstr>PowerPoint プレゼンテーション</vt:lpstr>
      <vt:lpstr>PowerPoint プレゼンテーション</vt:lpstr>
      <vt:lpstr>PowerPoint プレゼンテーション</vt:lpstr>
      <vt:lpstr>PTA活動でできることありそうですね！！</vt:lpstr>
      <vt:lpstr>そして、寛容な心を大事にして！</vt:lpstr>
      <vt:lpstr>最後に～頑張る皆さんに～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ＰＴＡと研修</dc:title>
  <dc:creator>水谷</dc:creator>
  <cp:lastModifiedBy>富山県ＰＴＡ連合会</cp:lastModifiedBy>
  <cp:revision>51</cp:revision>
  <dcterms:created xsi:type="dcterms:W3CDTF">2020-09-25T04:25:05Z</dcterms:created>
  <dcterms:modified xsi:type="dcterms:W3CDTF">2023-03-08T01:38:52Z</dcterms:modified>
</cp:coreProperties>
</file>